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92" r:id="rId4"/>
    <p:sldId id="259" r:id="rId5"/>
    <p:sldId id="293" r:id="rId6"/>
    <p:sldId id="260" r:id="rId7"/>
    <p:sldId id="261" r:id="rId8"/>
    <p:sldId id="263" r:id="rId9"/>
    <p:sldId id="262" r:id="rId10"/>
    <p:sldId id="264" r:id="rId11"/>
    <p:sldId id="265" r:id="rId12"/>
    <p:sldId id="266" r:id="rId13"/>
    <p:sldId id="291" r:id="rId14"/>
    <p:sldId id="267" r:id="rId15"/>
    <p:sldId id="268" r:id="rId16"/>
    <p:sldId id="269" r:id="rId17"/>
    <p:sldId id="297" r:id="rId18"/>
    <p:sldId id="270" r:id="rId19"/>
    <p:sldId id="271" r:id="rId20"/>
    <p:sldId id="272" r:id="rId21"/>
    <p:sldId id="273" r:id="rId22"/>
    <p:sldId id="296" r:id="rId23"/>
    <p:sldId id="274" r:id="rId24"/>
    <p:sldId id="275" r:id="rId25"/>
    <p:sldId id="276" r:id="rId26"/>
    <p:sldId id="277" r:id="rId27"/>
    <p:sldId id="295" r:id="rId28"/>
    <p:sldId id="278" r:id="rId29"/>
    <p:sldId id="279" r:id="rId30"/>
    <p:sldId id="280" r:id="rId31"/>
    <p:sldId id="281" r:id="rId32"/>
    <p:sldId id="282" r:id="rId33"/>
    <p:sldId id="285" r:id="rId34"/>
    <p:sldId id="290" r:id="rId35"/>
    <p:sldId id="286" r:id="rId36"/>
    <p:sldId id="298" r:id="rId37"/>
    <p:sldId id="287" r:id="rId38"/>
    <p:sldId id="288" r:id="rId39"/>
    <p:sldId id="294" r:id="rId40"/>
    <p:sldId id="28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7" d="100"/>
          <a:sy n="87" d="100"/>
        </p:scale>
        <p:origin x="54" y="9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0000"/>
              <a:duotone>
                <a:schemeClr val="accent1">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lumMod val="7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65FA4860-4E31-43B6-AF7D-FA0BEF990FE5}" type="datetimeFigureOut">
              <a:rPr lang="en-US" smtClean="0"/>
              <a:t>11/4/2025</a:t>
            </a:fld>
            <a:endParaRPr lang="en-US"/>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1">
                    <a:lumMod val="75000"/>
                    <a:lumOff val="25000"/>
                  </a:schemeClr>
                </a:solidFill>
              </a:defRPr>
            </a:lvl1pPr>
          </a:lstStyle>
          <a:p>
            <a:endParaRPr lang="en-US"/>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AD0DC3CF-C6C8-4305-841B-FF84B7AFBFB2}" type="slidenum">
              <a:rPr lang="en-US" smtClean="0"/>
              <a:t>‹#›</a:t>
            </a:fld>
            <a:endParaRPr lang="en-US"/>
          </a:p>
        </p:txBody>
      </p:sp>
    </p:spTree>
    <p:extLst>
      <p:ext uri="{BB962C8B-B14F-4D97-AF65-F5344CB8AC3E}">
        <p14:creationId xmlns:p14="http://schemas.microsoft.com/office/powerpoint/2010/main" val="376631206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FA4860-4E31-43B6-AF7D-FA0BEF990FE5}"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888847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FA4860-4E31-43B6-AF7D-FA0BEF990FE5}"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3013020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FA4860-4E31-43B6-AF7D-FA0BEF990FE5}" type="datetimeFigureOut">
              <a:rPr lang="en-US" smtClean="0"/>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3435827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6" name="Rectangle 15"/>
          <p:cNvSpPr/>
          <p:nvPr/>
        </p:nvSpPr>
        <p:spPr>
          <a:xfrm>
            <a:off x="11784" y="0"/>
            <a:ext cx="12192000" cy="6858000"/>
          </a:xfrm>
          <a:prstGeom prst="rect">
            <a:avLst/>
          </a:prstGeom>
          <a:blipFill dpi="0" rotWithShape="1">
            <a:blip r:embed="rId2">
              <a:alphaModFix amt="40000"/>
              <a:duotone>
                <a:schemeClr val="accent2">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65FA4860-4E31-43B6-AF7D-FA0BEF990FE5}" type="datetimeFigureOut">
              <a:rPr lang="en-US" smtClean="0"/>
              <a:t>11/4/2025</a:t>
            </a:fld>
            <a:endParaRPr lang="en-US"/>
          </a:p>
        </p:txBody>
      </p:sp>
      <p:sp>
        <p:nvSpPr>
          <p:cNvPr id="5" name="Footer Placeholder 4"/>
          <p:cNvSpPr>
            <a:spLocks noGrp="1"/>
          </p:cNvSpPr>
          <p:nvPr>
            <p:ph type="ftr" sz="quarter" idx="11"/>
          </p:nvPr>
        </p:nvSpPr>
        <p:spPr>
          <a:xfrm>
            <a:off x="1453896" y="5212080"/>
            <a:ext cx="5907024" cy="228600"/>
          </a:xfrm>
        </p:spPr>
        <p:txBody>
          <a:bodyPr/>
          <a:lstStyle>
            <a:lvl1pPr algn="l">
              <a:defRPr/>
            </a:lvl1pPr>
          </a:lstStyle>
          <a:p>
            <a:endParaRPr lang="en-US"/>
          </a:p>
        </p:txBody>
      </p:sp>
      <p:sp>
        <p:nvSpPr>
          <p:cNvPr id="6" name="Slide Number Placeholder 5"/>
          <p:cNvSpPr>
            <a:spLocks noGrp="1"/>
          </p:cNvSpPr>
          <p:nvPr>
            <p:ph type="sldNum" sz="quarter" idx="12"/>
          </p:nvPr>
        </p:nvSpPr>
        <p:spPr>
          <a:xfrm>
            <a:off x="8604504" y="5212080"/>
            <a:ext cx="2112264" cy="228600"/>
          </a:xfrm>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322008570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5FA4860-4E31-43B6-AF7D-FA0BEF990FE5}" type="datetimeFigureOut">
              <a:rPr lang="en-US" smtClean="0"/>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2818510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5FA4860-4E31-43B6-AF7D-FA0BEF990FE5}" type="datetimeFigureOut">
              <a:rPr lang="en-US" smtClean="0"/>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543316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5FA4860-4E31-43B6-AF7D-FA0BEF990FE5}" type="datetimeFigureOut">
              <a:rPr lang="en-US" smtClean="0"/>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3710643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FA4860-4E31-43B6-AF7D-FA0BEF990FE5}" type="datetimeFigureOut">
              <a:rPr lang="en-US" smtClean="0"/>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0DC3CF-C6C8-4305-841B-FF84B7AFBFB2}" type="slidenum">
              <a:rPr lang="en-US" smtClean="0"/>
              <a:t>‹#›</a:t>
            </a:fld>
            <a:endParaRPr lang="en-US"/>
          </a:p>
        </p:txBody>
      </p:sp>
    </p:spTree>
    <p:extLst>
      <p:ext uri="{BB962C8B-B14F-4D97-AF65-F5344CB8AC3E}">
        <p14:creationId xmlns:p14="http://schemas.microsoft.com/office/powerpoint/2010/main" val="667775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65FA4860-4E31-43B6-AF7D-FA0BEF990FE5}" type="datetimeFigureOut">
              <a:rPr lang="en-US" smtClean="0"/>
              <a:t>11/4/2025</a:t>
            </a:fld>
            <a:endParaRPr lang="en-US"/>
          </a:p>
        </p:txBody>
      </p:sp>
      <p:sp>
        <p:nvSpPr>
          <p:cNvPr id="9" name="Footer Placeholder 8"/>
          <p:cNvSpPr>
            <a:spLocks noGrp="1"/>
          </p:cNvSpPr>
          <p:nvPr>
            <p:ph type="ftr" sz="quarter" idx="11"/>
          </p:nvPr>
        </p:nvSpPr>
        <p:spPr/>
        <p:txBody>
          <a:bodyPr/>
          <a:lstStyle>
            <a:lvl1pPr algn="r">
              <a:defRPr/>
            </a:lvl1pPr>
          </a:lstStyle>
          <a:p>
            <a:endParaRPr lang="en-US"/>
          </a:p>
        </p:txBody>
      </p:sp>
      <p:sp>
        <p:nvSpPr>
          <p:cNvPr id="11" name="Slide Number Placeholder 10"/>
          <p:cNvSpPr>
            <a:spLocks noGrp="1"/>
          </p:cNvSpPr>
          <p:nvPr>
            <p:ph type="sldNum" sz="quarter" idx="12"/>
          </p:nvPr>
        </p:nvSpPr>
        <p:spPr>
          <a:xfrm>
            <a:off x="10396728" y="6227064"/>
            <a:ext cx="1463040" cy="256032"/>
          </a:xfrm>
        </p:spPr>
        <p:txBody>
          <a:bodyPr/>
          <a:lstStyle/>
          <a:p>
            <a:fld id="{AD0DC3CF-C6C8-4305-841B-FF84B7AFBFB2}" type="slidenum">
              <a:rPr lang="en-US" smtClean="0"/>
              <a:t>‹#›</a:t>
            </a:fld>
            <a:endParaRPr lang="en-US"/>
          </a:p>
        </p:txBody>
      </p:sp>
      <p:sp>
        <p:nvSpPr>
          <p:cNvPr id="12" name="Rectangle 11"/>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74400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6">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65FA4860-4E31-43B6-AF7D-FA0BEF990FE5}" type="datetimeFigureOut">
              <a:rPr lang="en-US" smtClean="0"/>
              <a:t>11/4/2025</a:t>
            </a:fld>
            <a:endParaRPr lang="en-US"/>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a:p>
        </p:txBody>
      </p:sp>
      <p:sp>
        <p:nvSpPr>
          <p:cNvPr id="7" name="Slide Number Placeholder 6"/>
          <p:cNvSpPr>
            <a:spLocks noGrp="1"/>
          </p:cNvSpPr>
          <p:nvPr>
            <p:ph type="sldNum" sz="quarter" idx="12"/>
          </p:nvPr>
        </p:nvSpPr>
        <p:spPr>
          <a:xfrm>
            <a:off x="10396728" y="6227064"/>
            <a:ext cx="1463040" cy="256032"/>
          </a:xfrm>
        </p:spPr>
        <p:txBody>
          <a:bodyPr/>
          <a:lstStyle/>
          <a:p>
            <a:fld id="{AD0DC3CF-C6C8-4305-841B-FF84B7AFBFB2}" type="slidenum">
              <a:rPr lang="en-US" smtClean="0"/>
              <a:t>‹#›</a:t>
            </a:fld>
            <a:endParaRPr lang="en-US"/>
          </a:p>
        </p:txBody>
      </p:sp>
      <p:sp>
        <p:nvSpPr>
          <p:cNvPr id="10" name="Rectangle 9"/>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86186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65FA4860-4E31-43B6-AF7D-FA0BEF990FE5}" type="datetimeFigureOut">
              <a:rPr lang="en-US" smtClean="0"/>
              <a:t>11/4/2025</a:t>
            </a:fld>
            <a:endParaRPr lang="en-US"/>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AD0DC3CF-C6C8-4305-841B-FF84B7AFBFB2}" type="slidenum">
              <a:rPr lang="en-US" smtClean="0"/>
              <a:t>‹#›</a:t>
            </a:fld>
            <a:endParaRPr lang="en-US"/>
          </a:p>
        </p:txBody>
      </p:sp>
      <p:sp>
        <p:nvSpPr>
          <p:cNvPr id="8" name="Rectangle 7"/>
          <p:cNvSpPr/>
          <p:nvPr/>
        </p:nvSpPr>
        <p:spPr>
          <a:xfrm>
            <a:off x="371856" y="374904"/>
            <a:ext cx="11448288" cy="6108192"/>
          </a:xfrm>
          <a:prstGeom prst="rect">
            <a:avLst/>
          </a:prstGeom>
          <a:noFill/>
          <a:ln w="6350" cap="sq" cmpd="sng" algn="ctr">
            <a:solidFill>
              <a:schemeClr val="tx1">
                <a:lumMod val="75000"/>
                <a:lumOff val="25000"/>
              </a:schemeClr>
            </a:solidFill>
            <a:prstDash val="solid"/>
            <a:miter lim="800000"/>
          </a:ln>
          <a:effectLst/>
        </p:spPr>
      </p:sp>
    </p:spTree>
    <p:extLst>
      <p:ext uri="{BB962C8B-B14F-4D97-AF65-F5344CB8AC3E}">
        <p14:creationId xmlns:p14="http://schemas.microsoft.com/office/powerpoint/2010/main" val="15242419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s://en.wikipedia.org/wiki/Acromion" TargetMode="External"/><Relationship Id="rId3" Type="http://schemas.openxmlformats.org/officeDocument/2006/relationships/hyperlink" Target="https://en.wikipedia.org/wiki/External_occipital_protuberance" TargetMode="External"/><Relationship Id="rId7" Type="http://schemas.openxmlformats.org/officeDocument/2006/relationships/hyperlink" Target="https://en.wikipedia.org/wiki/Clavicle" TargetMode="External"/><Relationship Id="rId2" Type="http://schemas.openxmlformats.org/officeDocument/2006/relationships/hyperlink" Target="https://en.wikipedia.org/wiki/Spinous_process" TargetMode="External"/><Relationship Id="rId1" Type="http://schemas.openxmlformats.org/officeDocument/2006/relationships/slideLayout" Target="../slideLayouts/slideLayout2.xml"/><Relationship Id="rId6" Type="http://schemas.openxmlformats.org/officeDocument/2006/relationships/hyperlink" Target="https://en.wikipedia.org/wiki/Thoracic_vertebrae" TargetMode="External"/><Relationship Id="rId5" Type="http://schemas.openxmlformats.org/officeDocument/2006/relationships/hyperlink" Target="https://en.wikipedia.org/wiki/Ligamentum_nuchae" TargetMode="External"/><Relationship Id="rId10" Type="http://schemas.openxmlformats.org/officeDocument/2006/relationships/hyperlink" Target="https://en.wikipedia.org/wiki/Aponeurosis" TargetMode="External"/><Relationship Id="rId4" Type="http://schemas.openxmlformats.org/officeDocument/2006/relationships/hyperlink" Target="https://en.wikipedia.org/wiki/Superior_nuchal_line" TargetMode="External"/><Relationship Id="rId9" Type="http://schemas.openxmlformats.org/officeDocument/2006/relationships/hyperlink" Target="https://en.wikipedia.org/wiki/Spine_of_the_scapula"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1"/>
            <a:r>
              <a:rPr lang="fa-IR" b="1" dirty="0">
                <a:cs typeface="B Nazanin" panose="00000400000000000000" pitchFamily="2" charset="-78"/>
              </a:rPr>
              <a:t>بررسی وجود</a:t>
            </a:r>
            <a:r>
              <a:rPr lang="en-US" b="1" dirty="0">
                <a:cs typeface="B Nazanin" panose="00000400000000000000" pitchFamily="2" charset="-78"/>
              </a:rPr>
              <a:t>TMD </a:t>
            </a:r>
            <a:endParaRPr lang="en-US" dirty="0">
              <a:cs typeface="B Nazanin" panose="00000400000000000000" pitchFamily="2" charset="-78"/>
            </a:endParaRPr>
          </a:p>
        </p:txBody>
      </p:sp>
      <p:sp>
        <p:nvSpPr>
          <p:cNvPr id="3" name="Subtitle 2"/>
          <p:cNvSpPr>
            <a:spLocks noGrp="1"/>
          </p:cNvSpPr>
          <p:nvPr>
            <p:ph type="subTitle" idx="1"/>
          </p:nvPr>
        </p:nvSpPr>
        <p:spPr>
          <a:xfrm>
            <a:off x="1561708" y="4682062"/>
            <a:ext cx="9071240" cy="736099"/>
          </a:xfrm>
        </p:spPr>
        <p:txBody>
          <a:bodyPr>
            <a:noAutofit/>
          </a:bodyPr>
          <a:lstStyle/>
          <a:p>
            <a:r>
              <a:rPr lang="fa-IR" sz="2000" b="1">
                <a:cs typeface="B Nazanin" panose="00000400000000000000" pitchFamily="2" charset="-78"/>
              </a:rPr>
              <a:t>دکتر هاجر ذوالفقاری</a:t>
            </a:r>
            <a:endParaRPr lang="fa-IR" sz="2000" b="1" dirty="0">
              <a:cs typeface="B Nazanin" panose="00000400000000000000" pitchFamily="2" charset="-78"/>
            </a:endParaRPr>
          </a:p>
          <a:p>
            <a:r>
              <a:rPr lang="fa-IR" sz="2000" b="1" dirty="0">
                <a:cs typeface="B Nazanin" panose="00000400000000000000" pitchFamily="2" charset="-78"/>
              </a:rPr>
              <a:t>متخصص بیماری های دهان فک و صورت</a:t>
            </a:r>
            <a:endParaRPr lang="en-US" sz="2000" b="1" dirty="0">
              <a:cs typeface="B Nazanin" panose="00000400000000000000" pitchFamily="2" charset="-78"/>
            </a:endParaRPr>
          </a:p>
        </p:txBody>
      </p:sp>
    </p:spTree>
    <p:extLst>
      <p:ext uri="{BB962C8B-B14F-4D97-AF65-F5344CB8AC3E}">
        <p14:creationId xmlns:p14="http://schemas.microsoft.com/office/powerpoint/2010/main" val="2135208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071155"/>
            <a:ext cx="10141131" cy="4963886"/>
          </a:xfrm>
        </p:spPr>
        <p:txBody>
          <a:bodyPr/>
          <a:lstStyle/>
          <a:p>
            <a:pPr marL="0" indent="0" algn="r">
              <a:buNone/>
            </a:pPr>
            <a:r>
              <a:rPr lang="fa-IR" sz="2400" b="1" dirty="0">
                <a:solidFill>
                  <a:schemeClr val="accent1"/>
                </a:solidFill>
                <a:cs typeface="B Nazanin" panose="00000400000000000000" pitchFamily="2" charset="-78"/>
              </a:rPr>
              <a:t>لیگامان کولترال (لیگامانهای دیسکال) :</a:t>
            </a:r>
            <a:r>
              <a:rPr lang="fa-IR" sz="2000" b="1" dirty="0">
                <a:cs typeface="B Nazanin" panose="00000400000000000000" pitchFamily="2" charset="-78"/>
              </a:rPr>
              <a:t> </a:t>
            </a:r>
          </a:p>
          <a:p>
            <a:pPr marL="0" indent="0" algn="r">
              <a:buNone/>
            </a:pPr>
            <a:r>
              <a:rPr lang="fa-IR" b="1" u="sng" dirty="0">
                <a:solidFill>
                  <a:srgbClr val="C00000"/>
                </a:solidFill>
                <a:cs typeface="B Nazanin" panose="00000400000000000000" pitchFamily="2" charset="-78"/>
              </a:rPr>
              <a:t>مبدا: </a:t>
            </a:r>
            <a:r>
              <a:rPr lang="fa-IR" b="1" dirty="0">
                <a:cs typeface="B Nazanin" panose="00000400000000000000" pitchFamily="2" charset="-78"/>
              </a:rPr>
              <a:t>لبه های طرفی داخلی و خارجی دیسک </a:t>
            </a:r>
          </a:p>
          <a:p>
            <a:pPr marL="0" indent="0" algn="r">
              <a:buNone/>
            </a:pPr>
            <a:r>
              <a:rPr lang="fa-IR" b="1" u="sng" dirty="0">
                <a:solidFill>
                  <a:srgbClr val="C00000"/>
                </a:solidFill>
                <a:cs typeface="B Nazanin" panose="00000400000000000000" pitchFamily="2" charset="-78"/>
              </a:rPr>
              <a:t>مقصد:  </a:t>
            </a:r>
            <a:r>
              <a:rPr lang="fa-IR" b="1" dirty="0">
                <a:cs typeface="B Nazanin" panose="00000400000000000000" pitchFamily="2" charset="-78"/>
              </a:rPr>
              <a:t>قطبهای داخلی و خارجی کندیل </a:t>
            </a:r>
          </a:p>
          <a:p>
            <a:pPr marL="0" indent="0" algn="r">
              <a:buNone/>
            </a:pPr>
            <a:r>
              <a:rPr lang="fa-IR" b="1" u="sng" dirty="0">
                <a:solidFill>
                  <a:srgbClr val="C00000"/>
                </a:solidFill>
                <a:cs typeface="B Nazanin" panose="00000400000000000000" pitchFamily="2" charset="-78"/>
              </a:rPr>
              <a:t>عملکرد:   </a:t>
            </a:r>
          </a:p>
          <a:p>
            <a:pPr marL="0" indent="0" algn="r">
              <a:buNone/>
            </a:pPr>
            <a:r>
              <a:rPr lang="fa-IR" b="1" dirty="0">
                <a:cs typeface="B Nazanin" panose="00000400000000000000" pitchFamily="2" charset="-78"/>
              </a:rPr>
              <a:t>1)این لیگامانها باعث میشوندکه دیسک مانند دسته یک سطل </a:t>
            </a:r>
            <a:r>
              <a:rPr lang="fa-IR" b="1" dirty="0">
                <a:solidFill>
                  <a:schemeClr val="accent1"/>
                </a:solidFill>
                <a:cs typeface="B Nazanin" panose="00000400000000000000" pitchFamily="2" charset="-78"/>
              </a:rPr>
              <a:t>حول کندیل بچرخد</a:t>
            </a:r>
            <a:r>
              <a:rPr lang="fa-IR" b="1" dirty="0">
                <a:cs typeface="B Nazanin" panose="00000400000000000000" pitchFamily="2" charset="-78"/>
              </a:rPr>
              <a:t>. </a:t>
            </a:r>
          </a:p>
          <a:p>
            <a:pPr marL="0" indent="0" algn="r" rtl="1">
              <a:buNone/>
            </a:pPr>
            <a:r>
              <a:rPr lang="fa-IR" b="1" dirty="0">
                <a:cs typeface="B Nazanin" panose="00000400000000000000" pitchFamily="2" charset="-78"/>
              </a:rPr>
              <a:t>2) همچنین این لیگامانها به همراه دیسک مفصلی و لیگامان کپسولار مفصل را </a:t>
            </a:r>
            <a:r>
              <a:rPr lang="fa-IR" b="1" dirty="0">
                <a:solidFill>
                  <a:schemeClr val="accent1"/>
                </a:solidFill>
                <a:cs typeface="B Nazanin" panose="00000400000000000000" pitchFamily="2" charset="-78"/>
              </a:rPr>
              <a:t>به فضای فوقانی و تحتانی تقسیم </a:t>
            </a:r>
            <a:r>
              <a:rPr lang="fa-IR" b="1" dirty="0">
                <a:cs typeface="B Nazanin" panose="00000400000000000000" pitchFamily="2" charset="-78"/>
              </a:rPr>
              <a:t>میکند. </a:t>
            </a:r>
          </a:p>
          <a:p>
            <a:pPr marL="0" indent="0" algn="r" rtl="1">
              <a:buNone/>
            </a:pPr>
            <a:r>
              <a:rPr lang="fa-IR" b="1" dirty="0">
                <a:cs typeface="B Nazanin" panose="00000400000000000000" pitchFamily="2" charset="-78"/>
              </a:rPr>
              <a:t>3)این لیگامانها به دیسک اجازه میدهند که به صورت غیرفعال به همراه کندیل در حین لغزش(</a:t>
            </a:r>
            <a:r>
              <a:rPr lang="en-US" b="1" dirty="0">
                <a:solidFill>
                  <a:schemeClr val="accent1"/>
                </a:solidFill>
                <a:cs typeface="B Nazanin" panose="00000400000000000000" pitchFamily="2" charset="-78"/>
              </a:rPr>
              <a:t>Glide</a:t>
            </a:r>
            <a:r>
              <a:rPr lang="en-US" b="1" dirty="0">
                <a:cs typeface="B Nazanin" panose="00000400000000000000" pitchFamily="2" charset="-78"/>
              </a:rPr>
              <a:t> </a:t>
            </a:r>
            <a:r>
              <a:rPr lang="fa-IR" b="1" dirty="0">
                <a:cs typeface="B Nazanin" panose="00000400000000000000" pitchFamily="2" charset="-78"/>
              </a:rPr>
              <a:t>) به قدام و خلف حرکت کند </a:t>
            </a:r>
          </a:p>
          <a:p>
            <a:pPr marL="0" indent="0" algn="r" rtl="1">
              <a:buNone/>
            </a:pPr>
            <a:r>
              <a:rPr lang="fa-IR" b="1" dirty="0">
                <a:cs typeface="B Nazanin" panose="00000400000000000000" pitchFamily="2" charset="-78"/>
              </a:rPr>
              <a:t>4) همچنین دیسک بالای سر کندیل به سمت جلو و عقب بچرخد بنابراین مسئول حرکت چرخشی یا لولایی (</a:t>
            </a:r>
            <a:r>
              <a:rPr lang="en-US" b="1" dirty="0">
                <a:solidFill>
                  <a:schemeClr val="accent1"/>
                </a:solidFill>
                <a:cs typeface="B Nazanin" panose="00000400000000000000" pitchFamily="2" charset="-78"/>
              </a:rPr>
              <a:t>Hinging</a:t>
            </a:r>
            <a:r>
              <a:rPr lang="en-US" b="1" dirty="0">
                <a:cs typeface="B Nazanin" panose="00000400000000000000" pitchFamily="2" charset="-78"/>
              </a:rPr>
              <a:t> </a:t>
            </a:r>
            <a:r>
              <a:rPr lang="fa-IR" b="1" dirty="0">
                <a:cs typeface="B Nazanin" panose="00000400000000000000" pitchFamily="2" charset="-78"/>
              </a:rPr>
              <a:t>) مفصل هستند. (تقدم و تاخر حرکات لغزشی و چرخشی در رفرنس های مختلف متفاوت می باشد) </a:t>
            </a:r>
          </a:p>
          <a:p>
            <a:pPr marL="0" indent="0" algn="r" rtl="1">
              <a:buNone/>
            </a:pPr>
            <a:endParaRPr lang="fa-IR" b="1" dirty="0">
              <a:cs typeface="B Nazanin" panose="00000400000000000000" pitchFamily="2" charset="-78"/>
            </a:endParaRPr>
          </a:p>
          <a:p>
            <a:pPr marL="0" indent="0" algn="r" rtl="1">
              <a:buNone/>
            </a:pPr>
            <a:r>
              <a:rPr lang="fa-IR" b="1" u="sng" dirty="0">
                <a:solidFill>
                  <a:srgbClr val="C00000"/>
                </a:solidFill>
                <a:cs typeface="B Nazanin" panose="00000400000000000000" pitchFamily="2" charset="-78"/>
              </a:rPr>
              <a:t>عصب دهی:   </a:t>
            </a:r>
            <a:r>
              <a:rPr lang="fa-IR" b="1" dirty="0">
                <a:cs typeface="B Nazanin" panose="00000400000000000000" pitchFamily="2" charset="-78"/>
              </a:rPr>
              <a:t>این لیگامان که شاخه هایی از عصب </a:t>
            </a:r>
            <a:r>
              <a:rPr lang="fa-IR" b="1" dirty="0">
                <a:solidFill>
                  <a:schemeClr val="accent1"/>
                </a:solidFill>
                <a:cs typeface="B Nazanin" panose="00000400000000000000" pitchFamily="2" charset="-78"/>
              </a:rPr>
              <a:t>اوریکولوتمپورال</a:t>
            </a:r>
            <a:r>
              <a:rPr lang="fa-IR" b="1" dirty="0">
                <a:cs typeface="B Nazanin" panose="00000400000000000000" pitchFamily="2" charset="-78"/>
              </a:rPr>
              <a:t> هستند و اطلاعاتی در مورد حرکت و موقعیت مفصل فراهم میکنند، کشش این الیاف ایجاد درد میکند.</a:t>
            </a:r>
            <a:endParaRPr lang="en-US"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2820184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255594"/>
            <a:ext cx="10219899" cy="4779446"/>
          </a:xfrm>
        </p:spPr>
        <p:txBody>
          <a:bodyPr>
            <a:normAutofit lnSpcReduction="10000"/>
          </a:bodyPr>
          <a:lstStyle/>
          <a:p>
            <a:pPr marL="0" indent="0" algn="r" rtl="1">
              <a:buNone/>
            </a:pPr>
            <a:r>
              <a:rPr lang="fa-IR" sz="2800" b="1" dirty="0">
                <a:solidFill>
                  <a:schemeClr val="accent1"/>
                </a:solidFill>
                <a:cs typeface="B Nazanin" panose="00000400000000000000" pitchFamily="2" charset="-78"/>
              </a:rPr>
              <a:t>لیگامان کپسولار: </a:t>
            </a:r>
          </a:p>
          <a:p>
            <a:pPr marL="0" indent="0" algn="r" rtl="1">
              <a:buNone/>
            </a:pPr>
            <a:r>
              <a:rPr lang="fa-IR" b="1" dirty="0">
                <a:cs typeface="B Nazanin" panose="00000400000000000000" pitchFamily="2" charset="-78"/>
              </a:rPr>
              <a:t>لیگامان کپسولار یک پوشش همبندی فیبروزه، غیرارتجاعی و نازک است که </a:t>
            </a:r>
            <a:r>
              <a:rPr lang="fa-IR" b="1" dirty="0">
                <a:solidFill>
                  <a:srgbClr val="FF0000"/>
                </a:solidFill>
                <a:cs typeface="B Nazanin" panose="00000400000000000000" pitchFamily="2" charset="-78"/>
              </a:rPr>
              <a:t>تمام </a:t>
            </a:r>
            <a:r>
              <a:rPr lang="en-US" b="1" dirty="0">
                <a:solidFill>
                  <a:srgbClr val="FF0000"/>
                </a:solidFill>
                <a:cs typeface="B Nazanin" panose="00000400000000000000" pitchFamily="2" charset="-78"/>
              </a:rPr>
              <a:t>TMJ </a:t>
            </a:r>
            <a:r>
              <a:rPr lang="fa-IR" b="1" dirty="0">
                <a:cs typeface="B Nazanin" panose="00000400000000000000" pitchFamily="2" charset="-78"/>
              </a:rPr>
              <a:t>را احاطه میکند. جهت فیبرهای این لیگامان به صورت عمودی است </a:t>
            </a:r>
          </a:p>
          <a:p>
            <a:pPr marL="0" indent="0" algn="r" rtl="1">
              <a:buNone/>
            </a:pPr>
            <a:r>
              <a:rPr lang="fa-IR" b="1" u="sng" dirty="0">
                <a:solidFill>
                  <a:srgbClr val="C00000"/>
                </a:solidFill>
                <a:cs typeface="B Nazanin" panose="00000400000000000000" pitchFamily="2" charset="-78"/>
              </a:rPr>
              <a:t>بالا:</a:t>
            </a:r>
            <a:r>
              <a:rPr lang="fa-IR" b="1" dirty="0">
                <a:cs typeface="B Nazanin" panose="00000400000000000000" pitchFamily="2" charset="-78"/>
              </a:rPr>
              <a:t>لبه های سطوح مفصلی مندیبولار فوسا و </a:t>
            </a:r>
            <a:r>
              <a:rPr lang="en-US" b="1" dirty="0">
                <a:cs typeface="B Nazanin" panose="00000400000000000000" pitchFamily="2" charset="-78"/>
              </a:rPr>
              <a:t>Articular eminence</a:t>
            </a:r>
            <a:endParaRPr lang="fa-IR" b="1" dirty="0">
              <a:cs typeface="B Nazanin" panose="00000400000000000000" pitchFamily="2" charset="-78"/>
            </a:endParaRPr>
          </a:p>
          <a:p>
            <a:pPr marL="0" indent="0" algn="r" rtl="1">
              <a:buNone/>
            </a:pPr>
            <a:r>
              <a:rPr lang="fa-IR" b="1" u="sng" dirty="0">
                <a:solidFill>
                  <a:srgbClr val="C00000"/>
                </a:solidFill>
                <a:cs typeface="B Nazanin" panose="00000400000000000000" pitchFamily="2" charset="-78"/>
              </a:rPr>
              <a:t>  پایین: </a:t>
            </a:r>
            <a:r>
              <a:rPr lang="fa-IR" b="1" dirty="0">
                <a:cs typeface="B Nazanin" panose="00000400000000000000" pitchFamily="2" charset="-78"/>
              </a:rPr>
              <a:t>گردن کندیل </a:t>
            </a:r>
          </a:p>
          <a:p>
            <a:pPr marL="0" indent="0" algn="r" rtl="1">
              <a:buNone/>
            </a:pPr>
            <a:r>
              <a:rPr lang="fa-IR" b="1" dirty="0">
                <a:cs typeface="B Nazanin" panose="00000400000000000000" pitchFamily="2" charset="-78"/>
              </a:rPr>
              <a:t>عملکرد:</a:t>
            </a:r>
          </a:p>
          <a:p>
            <a:pPr marL="342900" indent="-342900" algn="r" rtl="1">
              <a:buAutoNum type="arabicParenR"/>
            </a:pPr>
            <a:r>
              <a:rPr lang="fa-IR" b="1" dirty="0">
                <a:cs typeface="B Nazanin" panose="00000400000000000000" pitchFamily="2" charset="-78"/>
              </a:rPr>
              <a:t>و </a:t>
            </a:r>
            <a:r>
              <a:rPr lang="fa-IR" b="1" dirty="0">
                <a:solidFill>
                  <a:srgbClr val="00B050"/>
                </a:solidFill>
                <a:cs typeface="B Nazanin" panose="00000400000000000000" pitchFamily="2" charset="-78"/>
              </a:rPr>
              <a:t>حرکات فکی را محدود نمیکنند </a:t>
            </a:r>
            <a:r>
              <a:rPr lang="fa-IR" b="1" dirty="0">
                <a:cs typeface="B Nazanin" panose="00000400000000000000" pitchFamily="2" charset="-78"/>
              </a:rPr>
              <a:t>ولی در </a:t>
            </a:r>
            <a:r>
              <a:rPr lang="en-US" b="1" dirty="0">
                <a:cs typeface="B Nazanin" panose="00000400000000000000" pitchFamily="2" charset="-78"/>
              </a:rPr>
              <a:t>adjust</a:t>
            </a:r>
            <a:r>
              <a:rPr lang="fa-IR" b="1" u="sng" dirty="0">
                <a:solidFill>
                  <a:srgbClr val="00B050"/>
                </a:solidFill>
                <a:cs typeface="B Nazanin" panose="00000400000000000000" pitchFamily="2" charset="-78"/>
              </a:rPr>
              <a:t> حرکت چرخشی یا لولایی </a:t>
            </a:r>
            <a:r>
              <a:rPr lang="fa-IR" b="1" dirty="0">
                <a:cs typeface="B Nazanin" panose="00000400000000000000" pitchFamily="2" charset="-78"/>
              </a:rPr>
              <a:t>نقش دارد.</a:t>
            </a:r>
          </a:p>
          <a:p>
            <a:pPr marL="342900" indent="-342900" algn="r" rtl="1">
              <a:buAutoNum type="arabicParenR"/>
            </a:pPr>
            <a:r>
              <a:rPr lang="fa-IR" b="1" dirty="0">
                <a:cs typeface="B Nazanin" panose="00000400000000000000" pitchFamily="2" charset="-78"/>
              </a:rPr>
              <a:t>.این  لیگامان در مقابل هرگونه نیروی داخلی، خارجی یا تحتانی که تمایل به جابجایی یا جدا کردن سطوح مفصلی دارد </a:t>
            </a:r>
            <a:r>
              <a:rPr lang="fa-IR" b="1" dirty="0">
                <a:solidFill>
                  <a:srgbClr val="00B050"/>
                </a:solidFill>
                <a:cs typeface="B Nazanin" panose="00000400000000000000" pitchFamily="2" charset="-78"/>
              </a:rPr>
              <a:t>مقاومت میکن</a:t>
            </a:r>
          </a:p>
          <a:p>
            <a:pPr marL="342900" indent="-342900" algn="r" rtl="1">
              <a:buAutoNum type="arabicParenR"/>
            </a:pPr>
            <a:r>
              <a:rPr lang="fa-IR" b="1" dirty="0">
                <a:cs typeface="B Nazanin" panose="00000400000000000000" pitchFamily="2" charset="-78"/>
              </a:rPr>
              <a:t>همچنین عملکرد مهم آن </a:t>
            </a:r>
            <a:r>
              <a:rPr lang="fa-IR" b="1" dirty="0">
                <a:solidFill>
                  <a:srgbClr val="00B050"/>
                </a:solidFill>
                <a:cs typeface="B Nazanin" panose="00000400000000000000" pitchFamily="2" charset="-78"/>
              </a:rPr>
              <a:t>حفظ مایع سینوویال </a:t>
            </a:r>
            <a:r>
              <a:rPr lang="fa-IR" b="1" dirty="0">
                <a:cs typeface="B Nazanin" panose="00000400000000000000" pitchFamily="2" charset="-78"/>
              </a:rPr>
              <a:t>است. </a:t>
            </a:r>
          </a:p>
          <a:p>
            <a:pPr marL="342900" indent="-342900" algn="r" rtl="1">
              <a:buAutoNum type="arabicParenR"/>
            </a:pPr>
            <a:r>
              <a:rPr lang="fa-IR" b="1" dirty="0">
                <a:cs typeface="B Nazanin" panose="00000400000000000000" pitchFamily="2" charset="-78"/>
              </a:rPr>
              <a:t>این لیگامان </a:t>
            </a:r>
            <a:r>
              <a:rPr lang="fa-IR" b="1" dirty="0">
                <a:solidFill>
                  <a:srgbClr val="00B050"/>
                </a:solidFill>
                <a:cs typeface="B Nazanin" panose="00000400000000000000" pitchFamily="2" charset="-78"/>
              </a:rPr>
              <a:t>حس پروپریوسپتیو مربوط به حرکت و موقعیت مفصل </a:t>
            </a:r>
            <a:r>
              <a:rPr lang="fa-IR" b="1" dirty="0">
                <a:cs typeface="B Nazanin" panose="00000400000000000000" pitchFamily="2" charset="-78"/>
              </a:rPr>
              <a:t>را فراهم میکند. </a:t>
            </a:r>
          </a:p>
          <a:p>
            <a:pPr marL="0" indent="0" algn="r" rtl="1">
              <a:buNone/>
            </a:pPr>
            <a:endParaRPr lang="fa-IR" b="1" dirty="0">
              <a:cs typeface="B Nazanin" panose="00000400000000000000" pitchFamily="2" charset="-78"/>
            </a:endParaRPr>
          </a:p>
          <a:p>
            <a:pPr marL="0" indent="0" algn="r" rtl="1">
              <a:buNone/>
            </a:pPr>
            <a:r>
              <a:rPr lang="fa-IR" b="1" u="sng" dirty="0">
                <a:solidFill>
                  <a:srgbClr val="C00000"/>
                </a:solidFill>
                <a:cs typeface="B Nazanin" panose="00000400000000000000" pitchFamily="2" charset="-78"/>
              </a:rPr>
              <a:t>عصب دهی:  </a:t>
            </a:r>
            <a:r>
              <a:rPr lang="fa-IR" b="1" dirty="0">
                <a:cs typeface="B Nazanin" panose="00000400000000000000" pitchFamily="2" charset="-78"/>
              </a:rPr>
              <a:t>کپسول توسط شاخه هایی از عصب اوریکولوتمپورال (شاخه ای از عصب مندیبولار) میباشد. </a:t>
            </a:r>
            <a:endParaRPr lang="en-US" b="1" dirty="0">
              <a:cs typeface="B Nazanin" panose="00000400000000000000" pitchFamily="2" charset="-78"/>
            </a:endParaRPr>
          </a:p>
          <a:p>
            <a:pPr marL="0" indent="0" algn="r" rtl="1">
              <a:buNone/>
            </a:pPr>
            <a:endParaRPr lang="en-US" b="1" dirty="0">
              <a:cs typeface="B Nazanin" panose="00000400000000000000" pitchFamily="2" charset="-78"/>
            </a:endParaRPr>
          </a:p>
        </p:txBody>
      </p:sp>
    </p:spTree>
    <p:extLst>
      <p:ext uri="{BB962C8B-B14F-4D97-AF65-F5344CB8AC3E}">
        <p14:creationId xmlns:p14="http://schemas.microsoft.com/office/powerpoint/2010/main" val="1634410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982639"/>
            <a:ext cx="10083421" cy="5052401"/>
          </a:xfrm>
        </p:spPr>
        <p:txBody>
          <a:bodyPr>
            <a:normAutofit/>
          </a:bodyPr>
          <a:lstStyle/>
          <a:p>
            <a:pPr marL="0" indent="0" algn="r" rtl="1">
              <a:buNone/>
            </a:pPr>
            <a:r>
              <a:rPr lang="fa-IR" sz="2400" b="1" dirty="0">
                <a:solidFill>
                  <a:schemeClr val="accent1"/>
                </a:solidFill>
                <a:cs typeface="B Nazanin" panose="00000400000000000000" pitchFamily="2" charset="-78"/>
              </a:rPr>
              <a:t>لیگامان تمپورومندیبولار</a:t>
            </a:r>
            <a:r>
              <a:rPr lang="fa-IR" sz="2400" b="1" dirty="0">
                <a:cs typeface="B Nazanin" panose="00000400000000000000" pitchFamily="2" charset="-78"/>
              </a:rPr>
              <a:t> </a:t>
            </a:r>
            <a:r>
              <a:rPr lang="fa-IR" sz="2400" b="1" dirty="0">
                <a:solidFill>
                  <a:schemeClr val="accent2">
                    <a:lumMod val="75000"/>
                  </a:schemeClr>
                </a:solidFill>
                <a:cs typeface="B Nazanin" panose="00000400000000000000" pitchFamily="2" charset="-78"/>
              </a:rPr>
              <a:t>(لترال) </a:t>
            </a:r>
            <a:r>
              <a:rPr lang="fa-IR" sz="2400" b="1" dirty="0">
                <a:solidFill>
                  <a:schemeClr val="accent1"/>
                </a:solidFill>
                <a:cs typeface="B Nazanin" panose="00000400000000000000" pitchFamily="2" charset="-78"/>
              </a:rPr>
              <a:t>: </a:t>
            </a:r>
          </a:p>
          <a:p>
            <a:pPr marL="0" indent="0" algn="r" rtl="1">
              <a:buNone/>
            </a:pPr>
            <a:endParaRPr lang="fa-IR" sz="2400" b="1" dirty="0">
              <a:solidFill>
                <a:schemeClr val="accent1"/>
              </a:solidFill>
              <a:cs typeface="B Nazanin" panose="00000400000000000000" pitchFamily="2" charset="-78"/>
            </a:endParaRPr>
          </a:p>
          <a:p>
            <a:pPr marL="0" indent="0" algn="r" rtl="1">
              <a:buNone/>
            </a:pPr>
            <a:r>
              <a:rPr lang="fa-IR" b="1" dirty="0">
                <a:cs typeface="B Nazanin" panose="00000400000000000000" pitchFamily="2" charset="-78"/>
              </a:rPr>
              <a:t>این لیگامان </a:t>
            </a:r>
            <a:r>
              <a:rPr lang="fa-IR" b="1" dirty="0">
                <a:solidFill>
                  <a:srgbClr val="C00000"/>
                </a:solidFill>
                <a:cs typeface="B Nazanin" panose="00000400000000000000" pitchFamily="2" charset="-78"/>
              </a:rPr>
              <a:t>در خارج کپسول</a:t>
            </a:r>
            <a:r>
              <a:rPr lang="fa-IR" b="1" dirty="0">
                <a:cs typeface="B Nazanin" panose="00000400000000000000" pitchFamily="2" charset="-78"/>
              </a:rPr>
              <a:t> قرار دارد ولی به روش </a:t>
            </a:r>
            <a:r>
              <a:rPr lang="en-US" b="1" dirty="0">
                <a:cs typeface="B Nazanin" panose="00000400000000000000" pitchFamily="2" charset="-78"/>
              </a:rPr>
              <a:t>Dissection </a:t>
            </a:r>
            <a:r>
              <a:rPr lang="fa-IR" b="1" dirty="0">
                <a:cs typeface="B Nazanin" panose="00000400000000000000" pitchFamily="2" charset="-78"/>
              </a:rPr>
              <a:t>به راحتی از آن جدا نمیشود</a:t>
            </a:r>
          </a:p>
          <a:p>
            <a:pPr marL="0" indent="0" algn="r" rtl="1">
              <a:buNone/>
            </a:pPr>
            <a:r>
              <a:rPr lang="fa-IR" b="1" u="sng" dirty="0">
                <a:cs typeface="B Nazanin" panose="00000400000000000000" pitchFamily="2" charset="-78"/>
              </a:rPr>
              <a:t>. در متون قدیمی:  این لیگامان شامل دو جزء </a:t>
            </a:r>
            <a:r>
              <a:rPr lang="fa-IR" b="1" u="sng" dirty="0">
                <a:solidFill>
                  <a:srgbClr val="C00000"/>
                </a:solidFill>
                <a:cs typeface="B Nazanin" panose="00000400000000000000" pitchFamily="2" charset="-78"/>
              </a:rPr>
              <a:t>مایل خارجی </a:t>
            </a:r>
            <a:r>
              <a:rPr lang="fa-IR" b="1" u="sng" dirty="0">
                <a:cs typeface="B Nazanin" panose="00000400000000000000" pitchFamily="2" charset="-78"/>
              </a:rPr>
              <a:t>و </a:t>
            </a:r>
            <a:r>
              <a:rPr lang="fa-IR" b="1" u="sng" dirty="0">
                <a:solidFill>
                  <a:srgbClr val="C00000"/>
                </a:solidFill>
                <a:cs typeface="B Nazanin" panose="00000400000000000000" pitchFamily="2" charset="-78"/>
              </a:rPr>
              <a:t>افقی داخلی </a:t>
            </a:r>
            <a:r>
              <a:rPr lang="fa-IR" b="1" u="sng" dirty="0">
                <a:cs typeface="B Nazanin" panose="00000400000000000000" pitchFamily="2" charset="-78"/>
              </a:rPr>
              <a:t>میباشد. </a:t>
            </a:r>
          </a:p>
          <a:p>
            <a:pPr marL="0" indent="0" algn="r" rtl="1">
              <a:buNone/>
            </a:pPr>
            <a:r>
              <a:rPr lang="fa-IR" b="1" u="sng" dirty="0">
                <a:solidFill>
                  <a:srgbClr val="C00000"/>
                </a:solidFill>
                <a:cs typeface="B Nazanin" panose="00000400000000000000" pitchFamily="2" charset="-78"/>
              </a:rPr>
              <a:t>جزء مایل خارجی :</a:t>
            </a:r>
          </a:p>
          <a:p>
            <a:pPr marL="0" indent="0" algn="r" rtl="1">
              <a:buNone/>
            </a:pPr>
            <a:r>
              <a:rPr lang="fa-IR" b="1" u="sng" dirty="0">
                <a:solidFill>
                  <a:srgbClr val="C00000"/>
                </a:solidFill>
                <a:cs typeface="B Nazanin" panose="00000400000000000000" pitchFamily="2" charset="-78"/>
              </a:rPr>
              <a:t>مبدا:  </a:t>
            </a:r>
            <a:r>
              <a:rPr lang="fa-IR" b="1" dirty="0">
                <a:cs typeface="B Nazanin" panose="00000400000000000000" pitchFamily="2" charset="-78"/>
              </a:rPr>
              <a:t>سطح خارجی آرتیکولارتوبرکل و زائده زایگوماتیک </a:t>
            </a:r>
          </a:p>
          <a:p>
            <a:pPr marL="0" indent="0" algn="r" rtl="1">
              <a:buNone/>
            </a:pPr>
            <a:r>
              <a:rPr lang="fa-IR" b="1" u="sng" dirty="0">
                <a:solidFill>
                  <a:srgbClr val="C00000"/>
                </a:solidFill>
                <a:cs typeface="B Nazanin" panose="00000400000000000000" pitchFamily="2" charset="-78"/>
              </a:rPr>
              <a:t>مقصد: </a:t>
            </a:r>
            <a:r>
              <a:rPr lang="fa-IR" b="1" dirty="0">
                <a:cs typeface="B Nazanin" panose="00000400000000000000" pitchFamily="2" charset="-78"/>
              </a:rPr>
              <a:t>سطح خارجی گردن کندیل </a:t>
            </a:r>
          </a:p>
          <a:p>
            <a:pPr marL="0" indent="0" algn="r" rtl="1">
              <a:buNone/>
            </a:pPr>
            <a:r>
              <a:rPr lang="fa-IR" b="1" u="sng" dirty="0">
                <a:solidFill>
                  <a:srgbClr val="C00000"/>
                </a:solidFill>
                <a:cs typeface="B Nazanin" panose="00000400000000000000" pitchFamily="2" charset="-78"/>
              </a:rPr>
              <a:t>قسمت افقی داخلی:</a:t>
            </a:r>
          </a:p>
          <a:p>
            <a:pPr marL="0" indent="0" algn="r" rtl="1">
              <a:buNone/>
            </a:pPr>
            <a:r>
              <a:rPr lang="fa-IR" b="1" u="sng" dirty="0">
                <a:solidFill>
                  <a:srgbClr val="C00000"/>
                </a:solidFill>
                <a:cs typeface="B Nazanin" panose="00000400000000000000" pitchFamily="2" charset="-78"/>
              </a:rPr>
              <a:t>مبدا: </a:t>
            </a:r>
            <a:r>
              <a:rPr lang="fa-IR" b="1" dirty="0">
                <a:cs typeface="B Nazanin" panose="00000400000000000000" pitchFamily="2" charset="-78"/>
              </a:rPr>
              <a:t>سطح خارجی آرتیکولارتوبرکل و زائده زایگوماتیک</a:t>
            </a:r>
          </a:p>
          <a:p>
            <a:pPr marL="0" indent="0" algn="r" rtl="1">
              <a:buNone/>
            </a:pPr>
            <a:r>
              <a:rPr lang="fa-IR" b="1" u="sng" dirty="0">
                <a:solidFill>
                  <a:srgbClr val="C00000"/>
                </a:solidFill>
                <a:cs typeface="B Nazanin" panose="00000400000000000000" pitchFamily="2" charset="-78"/>
              </a:rPr>
              <a:t>مقصد: </a:t>
            </a:r>
            <a:r>
              <a:rPr lang="fa-IR" b="1" dirty="0">
                <a:cs typeface="B Nazanin" panose="00000400000000000000" pitchFamily="2" charset="-78"/>
              </a:rPr>
              <a:t>قطب لترال سر کندیل و قسمت خلفی دیسک </a:t>
            </a:r>
          </a:p>
          <a:p>
            <a:pPr marL="0" indent="0" algn="r" rtl="1">
              <a:buNone/>
            </a:pPr>
            <a:endParaRPr lang="fa-IR" b="1" dirty="0">
              <a:cs typeface="B Nazanin" panose="00000400000000000000" pitchFamily="2" charset="-78"/>
            </a:endParaRPr>
          </a:p>
          <a:p>
            <a:pPr marL="0" indent="0" algn="r" rtl="1">
              <a:buNone/>
            </a:pPr>
            <a:endParaRPr lang="en-US" b="1" dirty="0">
              <a:cs typeface="B Nazanin" panose="00000400000000000000" pitchFamily="2" charset="-78"/>
            </a:endParaRPr>
          </a:p>
        </p:txBody>
      </p:sp>
    </p:spTree>
    <p:extLst>
      <p:ext uri="{BB962C8B-B14F-4D97-AF65-F5344CB8AC3E}">
        <p14:creationId xmlns:p14="http://schemas.microsoft.com/office/powerpoint/2010/main" val="1988103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384663"/>
            <a:ext cx="10376263" cy="4650377"/>
          </a:xfrm>
        </p:spPr>
        <p:txBody>
          <a:bodyPr>
            <a:normAutofit/>
          </a:bodyPr>
          <a:lstStyle/>
          <a:p>
            <a:pPr marL="0" indent="0" algn="r" rtl="1">
              <a:buNone/>
            </a:pPr>
            <a:r>
              <a:rPr lang="fa-IR" b="1" u="sng" dirty="0">
                <a:cs typeface="B Nazanin" panose="00000400000000000000" pitchFamily="2" charset="-78"/>
              </a:rPr>
              <a:t>امروزه:  این لیگامان را به صورت الیاف مایلی در نظر می گیرند </a:t>
            </a:r>
          </a:p>
          <a:p>
            <a:pPr marL="0" indent="0" algn="r" rtl="1">
              <a:buNone/>
            </a:pPr>
            <a:endParaRPr lang="fa-IR" b="1" dirty="0">
              <a:cs typeface="B Nazanin" panose="00000400000000000000" pitchFamily="2" charset="-78"/>
            </a:endParaRPr>
          </a:p>
          <a:p>
            <a:pPr marL="0" indent="0" algn="r" rtl="1">
              <a:buNone/>
            </a:pPr>
            <a:r>
              <a:rPr lang="fa-IR" b="1" u="sng" dirty="0">
                <a:solidFill>
                  <a:srgbClr val="C00000"/>
                </a:solidFill>
                <a:cs typeface="B Nazanin" panose="00000400000000000000" pitchFamily="2" charset="-78"/>
              </a:rPr>
              <a:t>مبدا: </a:t>
            </a:r>
            <a:r>
              <a:rPr lang="fa-IR" b="1" dirty="0">
                <a:cs typeface="B Nazanin" panose="00000400000000000000" pitchFamily="2" charset="-78"/>
              </a:rPr>
              <a:t>سطح خارجی آرتیکولار توبرکل در جهت خلفی تحتانی حرکت کرده </a:t>
            </a:r>
          </a:p>
          <a:p>
            <a:pPr marL="0" indent="0" algn="r" rtl="1">
              <a:buNone/>
            </a:pPr>
            <a:r>
              <a:rPr lang="fa-IR" b="1" u="sng" dirty="0">
                <a:solidFill>
                  <a:srgbClr val="C00000"/>
                </a:solidFill>
                <a:cs typeface="B Nazanin" panose="00000400000000000000" pitchFamily="2" charset="-78"/>
              </a:rPr>
              <a:t>مقصد: </a:t>
            </a:r>
            <a:r>
              <a:rPr lang="fa-IR" b="1" dirty="0">
                <a:cs typeface="B Nazanin" panose="00000400000000000000" pitchFamily="2" charset="-78"/>
              </a:rPr>
              <a:t>قطب لترال سرکندیل وارد میشود.</a:t>
            </a:r>
          </a:p>
          <a:p>
            <a:pPr marL="0" indent="0" algn="r" rtl="1">
              <a:buNone/>
            </a:pPr>
            <a:r>
              <a:rPr lang="fa-IR" b="1" u="sng" dirty="0">
                <a:solidFill>
                  <a:srgbClr val="C00000"/>
                </a:solidFill>
                <a:cs typeface="B Nazanin" panose="00000400000000000000" pitchFamily="2" charset="-78"/>
              </a:rPr>
              <a:t>عملکرد: </a:t>
            </a:r>
          </a:p>
          <a:p>
            <a:pPr marL="342900" indent="-342900" algn="r" rtl="1">
              <a:buAutoNum type="arabicParenR"/>
            </a:pPr>
            <a:r>
              <a:rPr lang="fa-IR" b="1" dirty="0">
                <a:cs typeface="B Nazanin" panose="00000400000000000000" pitchFamily="2" charset="-78"/>
              </a:rPr>
              <a:t>این لیگامان </a:t>
            </a:r>
            <a:r>
              <a:rPr lang="fa-IR" b="1" dirty="0">
                <a:solidFill>
                  <a:srgbClr val="00B050"/>
                </a:solidFill>
                <a:cs typeface="B Nazanin" panose="00000400000000000000" pitchFamily="2" charset="-78"/>
              </a:rPr>
              <a:t>حرکت لترالی مندیبل را در همان سمت محدود </a:t>
            </a:r>
            <a:r>
              <a:rPr lang="fa-IR" b="1" dirty="0">
                <a:cs typeface="B Nazanin" panose="00000400000000000000" pitchFamily="2" charset="-78"/>
              </a:rPr>
              <a:t>می کند. جزء مایل لیگامان در باز شدن نرمال مندیبل اثر میگذارد. خصوصیت منحصر به فرد لیگامان لترال تمپورومندیبولار در محدود کردن باز کردن چرخشی دهان ( 25 - 20</a:t>
            </a:r>
            <a:r>
              <a:rPr lang="en-US" b="1" dirty="0">
                <a:cs typeface="B Nazanin" panose="00000400000000000000" pitchFamily="2" charset="-78"/>
              </a:rPr>
              <a:t>mm </a:t>
            </a:r>
            <a:r>
              <a:rPr lang="fa-IR" b="1" dirty="0">
                <a:cs typeface="B Nazanin" panose="00000400000000000000" pitchFamily="2" charset="-78"/>
              </a:rPr>
              <a:t>) فقط در انسان دیده میشود.</a:t>
            </a:r>
          </a:p>
          <a:p>
            <a:pPr marL="342900" indent="-342900" algn="r" rtl="1">
              <a:buAutoNum type="arabicParenR"/>
            </a:pPr>
            <a:r>
              <a:rPr lang="fa-IR" b="1" dirty="0">
                <a:cs typeface="B Nazanin" panose="00000400000000000000" pitchFamily="2" charset="-78"/>
              </a:rPr>
              <a:t> اگر این </a:t>
            </a:r>
            <a:r>
              <a:rPr lang="fa-IR" b="1" dirty="0">
                <a:solidFill>
                  <a:srgbClr val="00B050"/>
                </a:solidFill>
                <a:cs typeface="B Nazanin" panose="00000400000000000000" pitchFamily="2" charset="-78"/>
              </a:rPr>
              <a:t>محدودیت در حرکت چرخشی کندیل</a:t>
            </a:r>
            <a:r>
              <a:rPr lang="fa-IR" b="1" dirty="0">
                <a:cs typeface="B Nazanin" panose="00000400000000000000" pitchFamily="2" charset="-78"/>
              </a:rPr>
              <a:t> ایجاد نشود میتواند منجر به برخورد و تجاوز به ساختارهای حیاتی ساب مندیبولار و رترومندیبولار گردد. جزء افقی لیگامان حرکت خلفی دیسک و کندیل را محدود میکند. بنابراین از ایجاد تروما به بافت رترودیسکال در حین جابجایی خلفی کندیل محافظت میکند. همچنین از کشیده شدن بیش از حد عضله لترال تریگوئید نیز ممانعت میکند.</a:t>
            </a:r>
            <a:endParaRPr lang="en-US" b="1" dirty="0">
              <a:cs typeface="B Nazanin" panose="00000400000000000000" pitchFamily="2" charset="-78"/>
            </a:endParaRPr>
          </a:p>
          <a:p>
            <a:endParaRPr lang="en-US" dirty="0"/>
          </a:p>
        </p:txBody>
      </p:sp>
    </p:spTree>
    <p:extLst>
      <p:ext uri="{BB962C8B-B14F-4D97-AF65-F5344CB8AC3E}">
        <p14:creationId xmlns:p14="http://schemas.microsoft.com/office/powerpoint/2010/main" val="28339460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446663"/>
            <a:ext cx="10138012" cy="4588377"/>
          </a:xfrm>
        </p:spPr>
        <p:txBody>
          <a:bodyPr/>
          <a:lstStyle/>
          <a:p>
            <a:pPr marL="0" indent="0" algn="r" rtl="1">
              <a:buNone/>
            </a:pPr>
            <a:r>
              <a:rPr lang="fa-IR" sz="2000" b="1" dirty="0">
                <a:solidFill>
                  <a:schemeClr val="accent1"/>
                </a:solidFill>
                <a:cs typeface="B Nazanin" panose="00000400000000000000" pitchFamily="2" charset="-78"/>
              </a:rPr>
              <a:t>لیگامان اسفنومندیبولار: </a:t>
            </a:r>
          </a:p>
          <a:p>
            <a:pPr marL="0" indent="0" algn="r" rtl="1">
              <a:buNone/>
            </a:pPr>
            <a:r>
              <a:rPr lang="fa-IR" b="1" u="sng" dirty="0">
                <a:cs typeface="B Nazanin" panose="00000400000000000000" pitchFamily="2" charset="-78"/>
              </a:rPr>
              <a:t>مبدا : </a:t>
            </a:r>
            <a:r>
              <a:rPr lang="fa-IR" b="1" dirty="0">
                <a:cs typeface="B Nazanin" panose="00000400000000000000" pitchFamily="2" charset="-78"/>
              </a:rPr>
              <a:t>خار استخوان</a:t>
            </a:r>
            <a:r>
              <a:rPr lang="fa-IR" b="1" dirty="0">
                <a:solidFill>
                  <a:srgbClr val="FF0000"/>
                </a:solidFill>
                <a:cs typeface="B Nazanin" panose="00000400000000000000" pitchFamily="2" charset="-78"/>
              </a:rPr>
              <a:t> اسفنوئید </a:t>
            </a:r>
            <a:r>
              <a:rPr lang="fa-IR" b="1" dirty="0">
                <a:cs typeface="B Nazanin" panose="00000400000000000000" pitchFamily="2" charset="-78"/>
              </a:rPr>
              <a:t>گرفته به سمت پایین رفته </a:t>
            </a:r>
          </a:p>
          <a:p>
            <a:pPr marL="0" indent="0" algn="r" rtl="1">
              <a:buNone/>
            </a:pPr>
            <a:r>
              <a:rPr lang="fa-IR" b="1" u="sng" dirty="0">
                <a:cs typeface="B Nazanin" panose="00000400000000000000" pitchFamily="2" charset="-78"/>
              </a:rPr>
              <a:t>مقصد : </a:t>
            </a:r>
            <a:r>
              <a:rPr lang="fa-IR" b="1" dirty="0">
                <a:cs typeface="B Nazanin" panose="00000400000000000000" pitchFamily="2" charset="-78"/>
              </a:rPr>
              <a:t>برجستگی استخوانی کوچکی در سطح داخلی راموس به نام </a:t>
            </a:r>
            <a:r>
              <a:rPr lang="fa-IR" b="1" dirty="0">
                <a:solidFill>
                  <a:srgbClr val="FF0000"/>
                </a:solidFill>
                <a:cs typeface="B Nazanin" panose="00000400000000000000" pitchFamily="2" charset="-78"/>
              </a:rPr>
              <a:t>لینگول</a:t>
            </a:r>
            <a:r>
              <a:rPr lang="fa-IR" b="1" dirty="0">
                <a:cs typeface="B Nazanin" panose="00000400000000000000" pitchFamily="2" charset="-78"/>
              </a:rPr>
              <a:t>ا </a:t>
            </a:r>
          </a:p>
          <a:p>
            <a:pPr marL="0" indent="0" algn="r" rtl="1">
              <a:buNone/>
            </a:pPr>
            <a:r>
              <a:rPr lang="fa-IR" b="1" dirty="0">
                <a:cs typeface="B Nazanin" panose="00000400000000000000" pitchFamily="2" charset="-78"/>
              </a:rPr>
              <a:t>این لیگامان از </a:t>
            </a:r>
            <a:r>
              <a:rPr lang="fa-IR" b="1" dirty="0">
                <a:solidFill>
                  <a:srgbClr val="FF0000"/>
                </a:solidFill>
                <a:cs typeface="B Nazanin" panose="00000400000000000000" pitchFamily="2" charset="-78"/>
              </a:rPr>
              <a:t>حرکت قدامی بیش از حد مندیبل </a:t>
            </a:r>
            <a:r>
              <a:rPr lang="fa-IR" b="1" dirty="0">
                <a:cs typeface="B Nazanin" panose="00000400000000000000" pitchFamily="2" charset="-78"/>
              </a:rPr>
              <a:t>ممانعت میکند.</a:t>
            </a:r>
          </a:p>
          <a:p>
            <a:pPr marL="0" indent="0" algn="r" rtl="1">
              <a:buNone/>
            </a:pPr>
            <a:endParaRPr lang="fa-IR" b="1" dirty="0">
              <a:cs typeface="B Nazanin" panose="00000400000000000000" pitchFamily="2" charset="-78"/>
            </a:endParaRPr>
          </a:p>
          <a:p>
            <a:pPr marL="0" indent="0" algn="r" rtl="1">
              <a:buNone/>
            </a:pPr>
            <a:endParaRPr lang="fa-IR" b="1" dirty="0">
              <a:cs typeface="B Nazanin" panose="00000400000000000000" pitchFamily="2" charset="-78"/>
            </a:endParaRPr>
          </a:p>
          <a:p>
            <a:pPr marL="0" indent="0" algn="r" rtl="1">
              <a:buNone/>
            </a:pPr>
            <a:endParaRPr lang="en-US" b="1" dirty="0">
              <a:cs typeface="B Nazanin" panose="00000400000000000000" pitchFamily="2" charset="-78"/>
            </a:endParaRPr>
          </a:p>
          <a:p>
            <a:pPr marL="0" indent="0" algn="r" rtl="1">
              <a:buNone/>
            </a:pPr>
            <a:r>
              <a:rPr lang="fa-IR" sz="2000" b="1" dirty="0">
                <a:solidFill>
                  <a:schemeClr val="accent1"/>
                </a:solidFill>
                <a:cs typeface="B Nazanin" panose="00000400000000000000" pitchFamily="2" charset="-78"/>
              </a:rPr>
              <a:t>لیگامان استیلومندیبولار: </a:t>
            </a:r>
          </a:p>
          <a:p>
            <a:pPr marL="0" indent="0" algn="r" rtl="1">
              <a:buNone/>
            </a:pPr>
            <a:r>
              <a:rPr lang="fa-IR" b="1" u="sng" dirty="0">
                <a:cs typeface="B Nazanin" panose="00000400000000000000" pitchFamily="2" charset="-78"/>
              </a:rPr>
              <a:t>مبدا: </a:t>
            </a:r>
            <a:r>
              <a:rPr lang="fa-IR" b="1" dirty="0">
                <a:solidFill>
                  <a:srgbClr val="FF0000"/>
                </a:solidFill>
                <a:cs typeface="B Nazanin" panose="00000400000000000000" pitchFamily="2" charset="-78"/>
              </a:rPr>
              <a:t>زائده استیلوئید </a:t>
            </a:r>
          </a:p>
          <a:p>
            <a:pPr marL="0" indent="0" algn="r" rtl="1">
              <a:buNone/>
            </a:pPr>
            <a:r>
              <a:rPr lang="fa-IR" b="1" u="sng" dirty="0">
                <a:cs typeface="B Nazanin" panose="00000400000000000000" pitchFamily="2" charset="-78"/>
              </a:rPr>
              <a:t>مقصد: </a:t>
            </a:r>
            <a:r>
              <a:rPr lang="fa-IR" b="1" dirty="0">
                <a:cs typeface="B Nazanin" panose="00000400000000000000" pitchFamily="2" charset="-78"/>
              </a:rPr>
              <a:t>فاسیای عمقی عضله </a:t>
            </a:r>
            <a:r>
              <a:rPr lang="fa-IR" b="1" dirty="0">
                <a:solidFill>
                  <a:srgbClr val="FF0000"/>
                </a:solidFill>
                <a:cs typeface="B Nazanin" panose="00000400000000000000" pitchFamily="2" charset="-78"/>
              </a:rPr>
              <a:t>تریگوئید داخلی </a:t>
            </a:r>
            <a:r>
              <a:rPr lang="fa-IR" b="1" dirty="0">
                <a:cs typeface="B Nazanin" panose="00000400000000000000" pitchFamily="2" charset="-78"/>
              </a:rPr>
              <a:t>گسترش مییابد.</a:t>
            </a:r>
          </a:p>
          <a:p>
            <a:pPr marL="0" indent="0" algn="r" rtl="1">
              <a:buNone/>
            </a:pPr>
            <a:r>
              <a:rPr lang="fa-IR" b="1" dirty="0">
                <a:cs typeface="B Nazanin" panose="00000400000000000000" pitchFamily="2" charset="-78"/>
              </a:rPr>
              <a:t> طی حرکت قدامی مندیبل این لیگامان کشیده میشود و از </a:t>
            </a:r>
            <a:r>
              <a:rPr lang="fa-IR" b="1" dirty="0">
                <a:solidFill>
                  <a:srgbClr val="FF0000"/>
                </a:solidFill>
                <a:cs typeface="B Nazanin" panose="00000400000000000000" pitchFamily="2" charset="-78"/>
              </a:rPr>
              <a:t>حرکت قدامی بیش از حد مندیبل </a:t>
            </a:r>
            <a:r>
              <a:rPr lang="fa-IR" b="1" dirty="0">
                <a:cs typeface="B Nazanin" panose="00000400000000000000" pitchFamily="2" charset="-78"/>
              </a:rPr>
              <a:t>ممانعت میکند.</a:t>
            </a:r>
            <a:endParaRPr lang="en-US"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2452466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5806" y="2758777"/>
            <a:ext cx="10058400" cy="1371600"/>
          </a:xfrm>
        </p:spPr>
        <p:txBody>
          <a:bodyPr>
            <a:normAutofit/>
          </a:bodyPr>
          <a:lstStyle/>
          <a:p>
            <a:pPr algn="ctr"/>
            <a:r>
              <a:rPr lang="fa-IR" sz="6000" b="1" dirty="0">
                <a:cs typeface="2  Nazanin" panose="00000400000000000000" pitchFamily="2" charset="-78"/>
              </a:rPr>
              <a:t>عضلات:</a:t>
            </a:r>
            <a:endParaRPr lang="en-US" sz="6000" b="1" dirty="0">
              <a:cs typeface="2  Nazanin" panose="00000400000000000000" pitchFamily="2" charset="-78"/>
            </a:endParaRPr>
          </a:p>
        </p:txBody>
      </p:sp>
    </p:spTree>
    <p:extLst>
      <p:ext uri="{BB962C8B-B14F-4D97-AF65-F5344CB8AC3E}">
        <p14:creationId xmlns:p14="http://schemas.microsoft.com/office/powerpoint/2010/main" val="4173948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715344308"/>
              </p:ext>
            </p:extLst>
          </p:nvPr>
        </p:nvGraphicFramePr>
        <p:xfrm>
          <a:off x="696036" y="1226934"/>
          <a:ext cx="10808249" cy="4450535"/>
        </p:xfrm>
        <a:graphic>
          <a:graphicData uri="http://schemas.openxmlformats.org/drawingml/2006/table">
            <a:tbl>
              <a:tblPr rtl="1" firstRow="1" firstCol="1" bandRow="1">
                <a:tableStyleId>{5C22544A-7EE6-4342-B048-85BDC9FD1C3A}</a:tableStyleId>
              </a:tblPr>
              <a:tblGrid>
                <a:gridCol w="883163">
                  <a:extLst>
                    <a:ext uri="{9D8B030D-6E8A-4147-A177-3AD203B41FA5}">
                      <a16:colId xmlns:a16="http://schemas.microsoft.com/office/drawing/2014/main" val="897071540"/>
                    </a:ext>
                  </a:extLst>
                </a:gridCol>
                <a:gridCol w="2382242">
                  <a:extLst>
                    <a:ext uri="{9D8B030D-6E8A-4147-A177-3AD203B41FA5}">
                      <a16:colId xmlns:a16="http://schemas.microsoft.com/office/drawing/2014/main" val="3864234452"/>
                    </a:ext>
                  </a:extLst>
                </a:gridCol>
                <a:gridCol w="2134767">
                  <a:extLst>
                    <a:ext uri="{9D8B030D-6E8A-4147-A177-3AD203B41FA5}">
                      <a16:colId xmlns:a16="http://schemas.microsoft.com/office/drawing/2014/main" val="3010102786"/>
                    </a:ext>
                  </a:extLst>
                </a:gridCol>
                <a:gridCol w="3984899">
                  <a:extLst>
                    <a:ext uri="{9D8B030D-6E8A-4147-A177-3AD203B41FA5}">
                      <a16:colId xmlns:a16="http://schemas.microsoft.com/office/drawing/2014/main" val="796779321"/>
                    </a:ext>
                  </a:extLst>
                </a:gridCol>
                <a:gridCol w="1423178">
                  <a:extLst>
                    <a:ext uri="{9D8B030D-6E8A-4147-A177-3AD203B41FA5}">
                      <a16:colId xmlns:a16="http://schemas.microsoft.com/office/drawing/2014/main" val="3147846337"/>
                    </a:ext>
                  </a:extLst>
                </a:gridCol>
              </a:tblGrid>
              <a:tr h="414879">
                <a:tc>
                  <a:txBody>
                    <a:bodyPr/>
                    <a:lstStyle/>
                    <a:p>
                      <a:pPr marL="0" marR="0" algn="r" rtl="1">
                        <a:lnSpc>
                          <a:spcPct val="150000"/>
                        </a:lnSpc>
                        <a:spcBef>
                          <a:spcPts val="0"/>
                        </a:spcBef>
                        <a:spcAft>
                          <a:spcPts val="0"/>
                        </a:spcAft>
                      </a:pPr>
                      <a:r>
                        <a:rPr lang="fa-IR" sz="1600" b="1">
                          <a:effectLst/>
                          <a:cs typeface="B Nazanin" panose="00000400000000000000" pitchFamily="2" charset="-78"/>
                        </a:rPr>
                        <a:t>عضلات</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a:effectLst/>
                          <a:cs typeface="B Nazanin" panose="00000400000000000000" pitchFamily="2" charset="-78"/>
                        </a:rPr>
                        <a:t>مبدا</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a:effectLst/>
                          <a:cs typeface="B Nazanin" panose="00000400000000000000" pitchFamily="2" charset="-78"/>
                        </a:rPr>
                        <a:t>مقصد</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a:effectLst/>
                          <a:cs typeface="B Nazanin" panose="00000400000000000000" pitchFamily="2" charset="-78"/>
                        </a:rPr>
                        <a:t>فانکشن</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a:effectLst/>
                          <a:cs typeface="B Nazanin" panose="00000400000000000000" pitchFamily="2" charset="-78"/>
                        </a:rPr>
                        <a:t>عصب دهی</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836243262"/>
                  </a:ext>
                </a:extLst>
              </a:tr>
              <a:tr h="4035656">
                <a:tc>
                  <a:txBody>
                    <a:bodyPr/>
                    <a:lstStyle/>
                    <a:p>
                      <a:pPr marL="0" marR="0" algn="r" rtl="1">
                        <a:lnSpc>
                          <a:spcPct val="150000"/>
                        </a:lnSpc>
                        <a:spcBef>
                          <a:spcPts val="0"/>
                        </a:spcBef>
                        <a:spcAft>
                          <a:spcPts val="0"/>
                        </a:spcAft>
                      </a:pPr>
                      <a:r>
                        <a:rPr lang="fa-IR" sz="1600" b="1">
                          <a:effectLst/>
                          <a:cs typeface="B Nazanin" panose="00000400000000000000" pitchFamily="2" charset="-78"/>
                        </a:rPr>
                        <a:t>ماستر</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u="sng" dirty="0">
                          <a:effectLst/>
                          <a:cs typeface="B Nazanin" panose="00000400000000000000" pitchFamily="2" charset="-78"/>
                        </a:rPr>
                        <a:t>قسمت سطحی </a:t>
                      </a:r>
                      <a:r>
                        <a:rPr lang="fa-IR" sz="1600" b="1" dirty="0">
                          <a:effectLst/>
                          <a:cs typeface="B Nazanin" panose="00000400000000000000" pitchFamily="2" charset="-78"/>
                        </a:rPr>
                        <a:t>: زائده زایگوماتیک استخوان ماگزیلا، سطح تحتانی قوس زایگوما  </a:t>
                      </a:r>
                      <a:r>
                        <a:rPr lang="fa-IR" sz="1600" b="1" u="sng" dirty="0">
                          <a:effectLst/>
                          <a:cs typeface="B Nazanin" panose="00000400000000000000" pitchFamily="2" charset="-78"/>
                        </a:rPr>
                        <a:t>قسمت میانی: </a:t>
                      </a:r>
                      <a:r>
                        <a:rPr lang="fa-IR" sz="1600" b="1" dirty="0">
                          <a:effectLst/>
                          <a:cs typeface="B Nazanin" panose="00000400000000000000" pitchFamily="2" charset="-78"/>
                        </a:rPr>
                        <a:t>سطح داخلی قوس زایگوما </a:t>
                      </a:r>
                      <a:endParaRPr lang="en-US" sz="1400" b="1" dirty="0">
                        <a:effectLst/>
                        <a:cs typeface="B Nazanin" panose="00000400000000000000" pitchFamily="2" charset="-78"/>
                      </a:endParaRPr>
                    </a:p>
                    <a:p>
                      <a:pPr marL="0" marR="0" algn="r" rtl="1">
                        <a:lnSpc>
                          <a:spcPct val="150000"/>
                        </a:lnSpc>
                        <a:spcBef>
                          <a:spcPts val="0"/>
                        </a:spcBef>
                        <a:spcAft>
                          <a:spcPts val="0"/>
                        </a:spcAft>
                      </a:pPr>
                      <a:r>
                        <a:rPr lang="fa-IR" sz="1600" b="1" dirty="0">
                          <a:effectLst/>
                          <a:cs typeface="B Nazanin" panose="00000400000000000000" pitchFamily="2" charset="-78"/>
                        </a:rPr>
                        <a:t> </a:t>
                      </a:r>
                      <a:r>
                        <a:rPr lang="fa-IR" sz="1600" b="1" u="sng" dirty="0">
                          <a:effectLst/>
                          <a:cs typeface="B Nazanin" panose="00000400000000000000" pitchFamily="2" charset="-78"/>
                        </a:rPr>
                        <a:t>قسمت عمقی : </a:t>
                      </a:r>
                      <a:r>
                        <a:rPr lang="fa-IR" sz="1600" b="1" dirty="0">
                          <a:effectLst/>
                          <a:cs typeface="B Nazanin" panose="00000400000000000000" pitchFamily="2" charset="-78"/>
                        </a:rPr>
                        <a:t>بخش خلفی لبه تحتانی و سطح داخلی قوس زایگوما وارد میشود.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u="sng" dirty="0">
                          <a:effectLst/>
                          <a:cs typeface="B Nazanin" panose="00000400000000000000" pitchFamily="2" charset="-78"/>
                        </a:rPr>
                        <a:t>قسمت سطحی: </a:t>
                      </a:r>
                      <a:r>
                        <a:rPr lang="fa-IR" sz="1600" b="1" dirty="0">
                          <a:effectLst/>
                          <a:cs typeface="B Nazanin" panose="00000400000000000000" pitchFamily="2" charset="-78"/>
                        </a:rPr>
                        <a:t>زاویه و نیمه تحتانی سطح خارجی راموس مندیبل</a:t>
                      </a:r>
                      <a:endParaRPr lang="en-US" sz="1400" b="1" dirty="0">
                        <a:effectLst/>
                        <a:cs typeface="B Nazanin" panose="00000400000000000000" pitchFamily="2" charset="-78"/>
                      </a:endParaRPr>
                    </a:p>
                    <a:p>
                      <a:pPr marL="0" marR="0" algn="r" rtl="1">
                        <a:lnSpc>
                          <a:spcPct val="150000"/>
                        </a:lnSpc>
                        <a:spcBef>
                          <a:spcPts val="0"/>
                        </a:spcBef>
                        <a:spcAft>
                          <a:spcPts val="0"/>
                        </a:spcAft>
                      </a:pPr>
                      <a:r>
                        <a:rPr lang="fa-IR" sz="1600" b="1" u="sng" dirty="0">
                          <a:effectLst/>
                          <a:cs typeface="B Nazanin" panose="00000400000000000000" pitchFamily="2" charset="-78"/>
                        </a:rPr>
                        <a:t> قسمت میانی: </a:t>
                      </a:r>
                      <a:r>
                        <a:rPr lang="fa-IR" sz="1600" b="1" dirty="0">
                          <a:effectLst/>
                          <a:cs typeface="B Nazanin" panose="00000400000000000000" pitchFamily="2" charset="-78"/>
                        </a:rPr>
                        <a:t>راموس مندیبل</a:t>
                      </a:r>
                      <a:endParaRPr lang="en-US" sz="1400" b="1" dirty="0">
                        <a:effectLst/>
                        <a:cs typeface="B Nazanin" panose="00000400000000000000" pitchFamily="2" charset="-78"/>
                      </a:endParaRPr>
                    </a:p>
                    <a:p>
                      <a:pPr marL="0" marR="0" algn="r" rtl="1">
                        <a:lnSpc>
                          <a:spcPct val="150000"/>
                        </a:lnSpc>
                        <a:spcBef>
                          <a:spcPts val="0"/>
                        </a:spcBef>
                        <a:spcAft>
                          <a:spcPts val="0"/>
                        </a:spcAft>
                      </a:pPr>
                      <a:r>
                        <a:rPr lang="fa-IR" sz="1600" b="1" i="0" u="sng" dirty="0">
                          <a:effectLst/>
                          <a:cs typeface="B Nazanin" panose="00000400000000000000" pitchFamily="2" charset="-78"/>
                        </a:rPr>
                        <a:t>قسمت عمقی: </a:t>
                      </a:r>
                      <a:r>
                        <a:rPr lang="fa-IR" sz="1600" b="1" dirty="0">
                          <a:effectLst/>
                          <a:cs typeface="B Nazanin" panose="00000400000000000000" pitchFamily="2" charset="-78"/>
                        </a:rPr>
                        <a:t>3 / 1 قدامی_خارجی دیسک، نیمه فوقانی راموس مندیبل و سطح خارجی زائده کرونوئید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dirty="0">
                          <a:effectLst/>
                          <a:cs typeface="B Nazanin" panose="00000400000000000000" pitchFamily="2" charset="-78"/>
                        </a:rPr>
                        <a:t>انقباض عضله ماستر باعث </a:t>
                      </a:r>
                      <a:r>
                        <a:rPr lang="fa-IR" sz="1600" b="1" dirty="0">
                          <a:solidFill>
                            <a:srgbClr val="FF0000"/>
                          </a:solidFill>
                          <a:effectLst/>
                          <a:cs typeface="B Nazanin" panose="00000400000000000000" pitchFamily="2" charset="-78"/>
                        </a:rPr>
                        <a:t>بالا رفتن مندیبل </a:t>
                      </a:r>
                      <a:r>
                        <a:rPr lang="fa-IR" sz="1600" b="1" dirty="0">
                          <a:effectLst/>
                          <a:cs typeface="B Nazanin" panose="00000400000000000000" pitchFamily="2" charset="-78"/>
                        </a:rPr>
                        <a:t>و تماس دندانها با هم شود انقباض الیاف سطحی ماستر موجب حرکت سر کندیل به سمت شیب قدامی فوسای مندبیل می شود و به </a:t>
                      </a:r>
                      <a:r>
                        <a:rPr lang="fa-IR" sz="1600" b="1" dirty="0">
                          <a:solidFill>
                            <a:srgbClr val="FF0000"/>
                          </a:solidFill>
                          <a:effectLst/>
                          <a:cs typeface="B Nazanin" panose="00000400000000000000" pitchFamily="2" charset="-78"/>
                        </a:rPr>
                        <a:t>حرکت قدامی مندیبل </a:t>
                      </a:r>
                      <a:r>
                        <a:rPr lang="fa-IR" sz="1600" b="1" dirty="0">
                          <a:effectLst/>
                          <a:cs typeface="B Nazanin" panose="00000400000000000000" pitchFamily="2" charset="-78"/>
                        </a:rPr>
                        <a:t>کمک میکند. هنگامی که مندیبل جلو آمده و نیروی جویدن اعمال می شود، الیاف قسمت عمقی کندیل را در مقابل </a:t>
                      </a:r>
                      <a:r>
                        <a:rPr lang="en-US" sz="1600" b="1" dirty="0">
                          <a:effectLst/>
                          <a:cs typeface="B Nazanin" panose="00000400000000000000" pitchFamily="2" charset="-78"/>
                        </a:rPr>
                        <a:t>Articular eminence </a:t>
                      </a:r>
                      <a:r>
                        <a:rPr lang="fa-IR" sz="1600" b="1" dirty="0">
                          <a:effectLst/>
                          <a:cs typeface="B Nazanin" panose="00000400000000000000" pitchFamily="2" charset="-78"/>
                        </a:rPr>
                        <a:t>ثابت نگه می دارد . این عضله به همراه تریگوئید داخلی در لبه تحتانی زاویه مندیبل به هم متصل میشوند و مندیبل را به صورت گهوارهای نگه می دارند.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b="1" dirty="0">
                          <a:effectLst/>
                          <a:cs typeface="B Nazanin" panose="00000400000000000000" pitchFamily="2" charset="-78"/>
                        </a:rPr>
                        <a:t>شاخه ماستریک از شاخه 3</a:t>
                      </a:r>
                      <a:r>
                        <a:rPr lang="en-US" sz="1600" b="1" dirty="0">
                          <a:effectLst/>
                          <a:cs typeface="B Nazanin" panose="00000400000000000000" pitchFamily="2" charset="-78"/>
                        </a:rPr>
                        <a:t>V </a:t>
                      </a:r>
                      <a:r>
                        <a:rPr lang="fa-IR" sz="1600" b="1" dirty="0">
                          <a:effectLst/>
                          <a:cs typeface="B Nazanin" panose="00000400000000000000" pitchFamily="2" charset="-78"/>
                        </a:rPr>
                        <a:t>عصب </a:t>
                      </a:r>
                      <a:endParaRPr lang="en-US" sz="1400" b="1" dirty="0">
                        <a:effectLst/>
                        <a:cs typeface="B Nazanin" panose="00000400000000000000" pitchFamily="2" charset="-78"/>
                      </a:endParaRPr>
                    </a:p>
                    <a:p>
                      <a:pPr marL="0" marR="0" algn="r" rtl="1">
                        <a:lnSpc>
                          <a:spcPct val="150000"/>
                        </a:lnSpc>
                        <a:spcBef>
                          <a:spcPts val="0"/>
                        </a:spcBef>
                        <a:spcAft>
                          <a:spcPts val="0"/>
                        </a:spcAft>
                      </a:pPr>
                      <a:r>
                        <a:rPr lang="fa-IR" sz="1600" b="1" dirty="0">
                          <a:effectLst/>
                          <a:cs typeface="B Nazanin" panose="00000400000000000000" pitchFamily="2" charset="-78"/>
                        </a:rPr>
                        <a:t>تری ژمینال</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578636396"/>
                  </a:ext>
                </a:extLst>
              </a:tr>
            </a:tbl>
          </a:graphicData>
        </a:graphic>
      </p:graphicFrame>
    </p:spTree>
    <p:extLst>
      <p:ext uri="{BB962C8B-B14F-4D97-AF65-F5344CB8AC3E}">
        <p14:creationId xmlns:p14="http://schemas.microsoft.com/office/powerpoint/2010/main" val="28907496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5387" b="32679"/>
          <a:stretch/>
        </p:blipFill>
        <p:spPr>
          <a:xfrm>
            <a:off x="705396" y="1542566"/>
            <a:ext cx="5792420" cy="4440224"/>
          </a:xfrm>
        </p:spPr>
      </p:pic>
    </p:spTree>
    <p:extLst>
      <p:ext uri="{BB962C8B-B14F-4D97-AF65-F5344CB8AC3E}">
        <p14:creationId xmlns:p14="http://schemas.microsoft.com/office/powerpoint/2010/main" val="996680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11171290"/>
              </p:ext>
            </p:extLst>
          </p:nvPr>
        </p:nvGraphicFramePr>
        <p:xfrm>
          <a:off x="600501" y="940525"/>
          <a:ext cx="11103819" cy="4177385"/>
        </p:xfrm>
        <a:graphic>
          <a:graphicData uri="http://schemas.openxmlformats.org/drawingml/2006/table">
            <a:tbl>
              <a:tblPr rtl="1" firstRow="1" firstCol="1" bandRow="1"/>
              <a:tblGrid>
                <a:gridCol w="907313">
                  <a:extLst>
                    <a:ext uri="{9D8B030D-6E8A-4147-A177-3AD203B41FA5}">
                      <a16:colId xmlns:a16="http://schemas.microsoft.com/office/drawing/2014/main" val="604642516"/>
                    </a:ext>
                  </a:extLst>
                </a:gridCol>
                <a:gridCol w="2447389">
                  <a:extLst>
                    <a:ext uri="{9D8B030D-6E8A-4147-A177-3AD203B41FA5}">
                      <a16:colId xmlns:a16="http://schemas.microsoft.com/office/drawing/2014/main" val="2984361737"/>
                    </a:ext>
                  </a:extLst>
                </a:gridCol>
                <a:gridCol w="2193147">
                  <a:extLst>
                    <a:ext uri="{9D8B030D-6E8A-4147-A177-3AD203B41FA5}">
                      <a16:colId xmlns:a16="http://schemas.microsoft.com/office/drawing/2014/main" val="348312051"/>
                    </a:ext>
                  </a:extLst>
                </a:gridCol>
                <a:gridCol w="4093873">
                  <a:extLst>
                    <a:ext uri="{9D8B030D-6E8A-4147-A177-3AD203B41FA5}">
                      <a16:colId xmlns:a16="http://schemas.microsoft.com/office/drawing/2014/main" val="1208467424"/>
                    </a:ext>
                  </a:extLst>
                </a:gridCol>
                <a:gridCol w="1462097">
                  <a:extLst>
                    <a:ext uri="{9D8B030D-6E8A-4147-A177-3AD203B41FA5}">
                      <a16:colId xmlns:a16="http://schemas.microsoft.com/office/drawing/2014/main" val="244008049"/>
                    </a:ext>
                  </a:extLst>
                </a:gridCol>
              </a:tblGrid>
              <a:tr h="4177385">
                <a:tc>
                  <a:txBody>
                    <a:bodyPr/>
                    <a:lstStyle/>
                    <a:p>
                      <a:pPr marL="0" marR="0" algn="r" rtl="1">
                        <a:lnSpc>
                          <a:spcPct val="150000"/>
                        </a:lnSpc>
                        <a:spcBef>
                          <a:spcPts val="0"/>
                        </a:spcBef>
                        <a:spcAft>
                          <a:spcPts val="0"/>
                        </a:spcAft>
                      </a:pPr>
                      <a:r>
                        <a:rPr lang="fa-IR" sz="1600" b="1" dirty="0">
                          <a:effectLst/>
                          <a:latin typeface="Calibri" panose="020F0502020204030204" pitchFamily="34" charset="0"/>
                          <a:ea typeface="Calibri" panose="020F0502020204030204" pitchFamily="34" charset="0"/>
                          <a:cs typeface="B Nazanin" panose="00000400000000000000" pitchFamily="2" charset="-78"/>
                        </a:rPr>
                        <a:t>عضله تمپورالیس</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 </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حفره تمپورال در سطح خارجی جمجمه و فاسیای تمپورال</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الیاف به سمت پایین در بین قوس زایگوماتیک حرکت کرده و تاندون آن به 3 / 1 قدامی خارجی </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دیسک مفصلی</a:t>
                      </a:r>
                      <a:r>
                        <a:rPr lang="fa-IR" sz="1800" b="1" dirty="0">
                          <a:effectLst/>
                          <a:latin typeface="Calibri" panose="020F0502020204030204" pitchFamily="34" charset="0"/>
                          <a:ea typeface="Calibri" panose="020F0502020204030204" pitchFamily="34" charset="0"/>
                          <a:cs typeface="B Nazanin" panose="00000400000000000000" pitchFamily="2" charset="-78"/>
                        </a:rPr>
                        <a:t>، زائده </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کرونوئید</a:t>
                      </a:r>
                      <a:r>
                        <a:rPr lang="fa-IR" sz="1800" b="1" dirty="0">
                          <a:effectLst/>
                          <a:latin typeface="Calibri" panose="020F0502020204030204" pitchFamily="34" charset="0"/>
                          <a:ea typeface="Calibri" panose="020F0502020204030204" pitchFamily="34" charset="0"/>
                          <a:cs typeface="B Nazanin" panose="00000400000000000000" pitchFamily="2" charset="-78"/>
                        </a:rPr>
                        <a:t> و سطح قدامی </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راموس مندیبل </a:t>
                      </a:r>
                      <a:r>
                        <a:rPr lang="fa-IR" sz="1800" b="1" dirty="0">
                          <a:effectLst/>
                          <a:latin typeface="Calibri" panose="020F0502020204030204" pitchFamily="34" charset="0"/>
                          <a:ea typeface="Calibri" panose="020F0502020204030204" pitchFamily="34" charset="0"/>
                          <a:cs typeface="B Nazanin" panose="00000400000000000000" pitchFamily="2" charset="-78"/>
                        </a:rPr>
                        <a:t>وارد می شود.	</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در انقباض کلی عضله </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تمپورالیس مندیبل بالا رفته </a:t>
                      </a:r>
                      <a:r>
                        <a:rPr lang="fa-IR" sz="1800" b="1" dirty="0">
                          <a:effectLst/>
                          <a:latin typeface="Calibri" panose="020F0502020204030204" pitchFamily="34" charset="0"/>
                          <a:ea typeface="Calibri" panose="020F0502020204030204" pitchFamily="34" charset="0"/>
                          <a:cs typeface="B Nazanin" panose="00000400000000000000" pitchFamily="2" charset="-78"/>
                        </a:rPr>
                        <a:t>و </a:t>
                      </a:r>
                      <a:r>
                        <a:rPr lang="fa-IR" sz="18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rPr>
                        <a:t>دندانها با هم تماس </a:t>
                      </a:r>
                      <a:r>
                        <a:rPr lang="fa-IR" sz="1800" b="1" dirty="0">
                          <a:effectLst/>
                          <a:latin typeface="Calibri" panose="020F0502020204030204" pitchFamily="34" charset="0"/>
                          <a:ea typeface="Calibri" panose="020F0502020204030204" pitchFamily="34" charset="0"/>
                          <a:cs typeface="B Nazanin" panose="00000400000000000000" pitchFamily="2" charset="-78"/>
                        </a:rPr>
                        <a:t>پیدا میکنند.</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ولی اگر فقط یک قسمت از عضله منقبض شود بر حسب نوع جهت گیری الیاف مندیبل را به حرکت درمیآورد. انقباض الیاف قدامی منجر به بالا رفتن عمودی مندیبل میشود. انقباض الیاف میانی مندیبل را به بالا و عقب میبرد. انقباض الیاف خلفی به نظر میرسد که مندیبل رابه عقب می برد.</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عصب تمپورال عمقی از شاخه 3</a:t>
                      </a:r>
                      <a:r>
                        <a:rPr lang="en-US" sz="1800" b="1" dirty="0">
                          <a:effectLst/>
                          <a:latin typeface="Calibri" panose="020F0502020204030204" pitchFamily="34" charset="0"/>
                          <a:ea typeface="Calibri" panose="020F0502020204030204" pitchFamily="34" charset="0"/>
                          <a:cs typeface="B Nazanin" panose="00000400000000000000" pitchFamily="2" charset="-78"/>
                        </a:rPr>
                        <a:t>V</a:t>
                      </a:r>
                      <a:r>
                        <a:rPr lang="en-US" sz="1800" b="1" dirty="0">
                          <a:effectLst/>
                          <a:latin typeface="B Nazanin" panose="00000400000000000000" pitchFamily="2" charset="-78"/>
                          <a:ea typeface="Calibri" panose="020F0502020204030204" pitchFamily="34" charset="0"/>
                          <a:cs typeface="Arial" panose="020B0604020202020204" pitchFamily="34" charset="0"/>
                        </a:rPr>
                        <a:t> </a:t>
                      </a:r>
                      <a:r>
                        <a:rPr lang="fa-IR" sz="1800" b="1" dirty="0">
                          <a:effectLst/>
                          <a:latin typeface="B Nazanin" panose="00000400000000000000" pitchFamily="2" charset="-78"/>
                          <a:ea typeface="Calibri" panose="020F0502020204030204" pitchFamily="34" charset="0"/>
                          <a:cs typeface="Arial" panose="020B0604020202020204" pitchFamily="34" charset="0"/>
                        </a:rPr>
                        <a:t>عصب </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50000"/>
                        </a:lnSpc>
                        <a:spcBef>
                          <a:spcPts val="0"/>
                        </a:spcBef>
                        <a:spcAft>
                          <a:spcPts val="0"/>
                        </a:spcAft>
                      </a:pPr>
                      <a:r>
                        <a:rPr lang="fa-IR" sz="1800" b="1" dirty="0">
                          <a:effectLst/>
                          <a:latin typeface="Calibri" panose="020F0502020204030204" pitchFamily="34" charset="0"/>
                          <a:ea typeface="Calibri" panose="020F0502020204030204" pitchFamily="34" charset="0"/>
                          <a:cs typeface="B Nazanin" panose="00000400000000000000" pitchFamily="2" charset="-78"/>
                        </a:rPr>
                        <a:t>تری ژمینال</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486678069"/>
                  </a:ext>
                </a:extLst>
              </a:tr>
            </a:tbl>
          </a:graphicData>
        </a:graphic>
      </p:graphicFrame>
    </p:spTree>
    <p:extLst>
      <p:ext uri="{BB962C8B-B14F-4D97-AF65-F5344CB8AC3E}">
        <p14:creationId xmlns:p14="http://schemas.microsoft.com/office/powerpoint/2010/main" val="938396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5067810"/>
              </p:ext>
            </p:extLst>
          </p:nvPr>
        </p:nvGraphicFramePr>
        <p:xfrm>
          <a:off x="613955" y="822960"/>
          <a:ext cx="10750730" cy="4728754"/>
        </p:xfrm>
        <a:graphic>
          <a:graphicData uri="http://schemas.openxmlformats.org/drawingml/2006/table">
            <a:tbl>
              <a:tblPr rtl="1" firstRow="1" firstCol="1" bandRow="1">
                <a:tableStyleId>{5C22544A-7EE6-4342-B048-85BDC9FD1C3A}</a:tableStyleId>
              </a:tblPr>
              <a:tblGrid>
                <a:gridCol w="878462">
                  <a:extLst>
                    <a:ext uri="{9D8B030D-6E8A-4147-A177-3AD203B41FA5}">
                      <a16:colId xmlns:a16="http://schemas.microsoft.com/office/drawing/2014/main" val="225406520"/>
                    </a:ext>
                  </a:extLst>
                </a:gridCol>
                <a:gridCol w="2369565">
                  <a:extLst>
                    <a:ext uri="{9D8B030D-6E8A-4147-A177-3AD203B41FA5}">
                      <a16:colId xmlns:a16="http://schemas.microsoft.com/office/drawing/2014/main" val="3555797459"/>
                    </a:ext>
                  </a:extLst>
                </a:gridCol>
                <a:gridCol w="2123406">
                  <a:extLst>
                    <a:ext uri="{9D8B030D-6E8A-4147-A177-3AD203B41FA5}">
                      <a16:colId xmlns:a16="http://schemas.microsoft.com/office/drawing/2014/main" val="2473110476"/>
                    </a:ext>
                  </a:extLst>
                </a:gridCol>
                <a:gridCol w="3963693">
                  <a:extLst>
                    <a:ext uri="{9D8B030D-6E8A-4147-A177-3AD203B41FA5}">
                      <a16:colId xmlns:a16="http://schemas.microsoft.com/office/drawing/2014/main" val="1485609268"/>
                    </a:ext>
                  </a:extLst>
                </a:gridCol>
                <a:gridCol w="1415604">
                  <a:extLst>
                    <a:ext uri="{9D8B030D-6E8A-4147-A177-3AD203B41FA5}">
                      <a16:colId xmlns:a16="http://schemas.microsoft.com/office/drawing/2014/main" val="3094903819"/>
                    </a:ext>
                  </a:extLst>
                </a:gridCol>
              </a:tblGrid>
              <a:tr h="4728754">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تریگوئید خارجی تحتانی:	</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 </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بر اساس پترسون: سطح خارجی صفحه تریگوئید خارجی استخوان اسفنوئید</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بر اساس برکت: سطح خارجی صفحه تریگویید خارجی و </a:t>
                      </a:r>
                      <a:r>
                        <a:rPr lang="fa-IR" sz="1600" u="sng" dirty="0">
                          <a:solidFill>
                            <a:schemeClr val="tx1"/>
                          </a:solidFill>
                          <a:effectLst/>
                          <a:cs typeface="B Nazanin" panose="00000400000000000000" pitchFamily="2" charset="-78"/>
                        </a:rPr>
                        <a:t>زوائد هرمی پالاتین</a:t>
                      </a:r>
                      <a:endParaRPr lang="en-US" sz="1400" u="sng"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u="sng" dirty="0">
                          <a:solidFill>
                            <a:schemeClr val="tx1"/>
                          </a:solidFill>
                          <a:effectLst/>
                          <a:cs typeface="B Nazanin" panose="00000400000000000000" pitchFamily="2" charset="-78"/>
                        </a:rPr>
                        <a:t>به سمت عقب و بالا و خارج حرکت کرده و به سطح قدامی - داخلی گردن کندیل و کرونوئید  وارد می شود.</a:t>
                      </a:r>
                      <a:endParaRPr lang="en-US" sz="1400" u="sng"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هنگامی که سرتحتانی چپ و راست با هم منقبض میشوند کندیل </a:t>
                      </a:r>
                      <a:r>
                        <a:rPr lang="fa-IR" sz="1600" dirty="0">
                          <a:solidFill>
                            <a:srgbClr val="FF0000"/>
                          </a:solidFill>
                          <a:effectLst/>
                          <a:cs typeface="B Nazanin" panose="00000400000000000000" pitchFamily="2" charset="-78"/>
                        </a:rPr>
                        <a:t>در جهت جلو و پایین </a:t>
                      </a:r>
                      <a:r>
                        <a:rPr lang="fa-IR" sz="1600" dirty="0">
                          <a:solidFill>
                            <a:schemeClr val="tx1"/>
                          </a:solidFill>
                          <a:effectLst/>
                          <a:cs typeface="B Nazanin" panose="00000400000000000000" pitchFamily="2" charset="-78"/>
                        </a:rPr>
                        <a:t>به سمت </a:t>
                      </a:r>
                      <a:r>
                        <a:rPr lang="en-US" sz="1600" dirty="0">
                          <a:solidFill>
                            <a:schemeClr val="tx1"/>
                          </a:solidFill>
                          <a:effectLst/>
                          <a:cs typeface="B Nazanin" panose="00000400000000000000" pitchFamily="2" charset="-78"/>
                        </a:rPr>
                        <a:t>Articular eminence </a:t>
                      </a:r>
                      <a:r>
                        <a:rPr lang="fa-IR" sz="1600" dirty="0">
                          <a:solidFill>
                            <a:schemeClr val="tx1"/>
                          </a:solidFill>
                          <a:effectLst/>
                          <a:cs typeface="B Nazanin" panose="00000400000000000000" pitchFamily="2" charset="-78"/>
                        </a:rPr>
                        <a:t>حرکت کرده و </a:t>
                      </a:r>
                      <a:r>
                        <a:rPr lang="fa-IR" sz="1600" dirty="0">
                          <a:solidFill>
                            <a:srgbClr val="FF0000"/>
                          </a:solidFill>
                          <a:effectLst/>
                          <a:cs typeface="B Nazanin" panose="00000400000000000000" pitchFamily="2" charset="-78"/>
                        </a:rPr>
                        <a:t>مندیبل به جلو حرکت می کند</a:t>
                      </a:r>
                      <a:r>
                        <a:rPr lang="fa-IR" sz="1600" dirty="0">
                          <a:solidFill>
                            <a:schemeClr val="tx1"/>
                          </a:solidFill>
                          <a:effectLst/>
                          <a:cs typeface="B Nazanin" panose="00000400000000000000" pitchFamily="2" charset="-78"/>
                        </a:rPr>
                        <a:t>. انقباض یکطرفه سر تحتانی منجر به حرکت داخلی قدامی( </a:t>
                      </a:r>
                      <a:r>
                        <a:rPr lang="en-US" sz="1600" dirty="0" err="1">
                          <a:solidFill>
                            <a:schemeClr val="tx1"/>
                          </a:solidFill>
                          <a:effectLst/>
                          <a:cs typeface="B Nazanin" panose="00000400000000000000" pitchFamily="2" charset="-78"/>
                        </a:rPr>
                        <a:t>Mediotrosive</a:t>
                      </a:r>
                      <a:r>
                        <a:rPr lang="en-US" sz="1600" dirty="0">
                          <a:solidFill>
                            <a:schemeClr val="tx1"/>
                          </a:solidFill>
                          <a:effectLst/>
                          <a:cs typeface="B Nazanin" panose="00000400000000000000" pitchFamily="2" charset="-78"/>
                        </a:rPr>
                        <a:t> </a:t>
                      </a:r>
                      <a:r>
                        <a:rPr lang="fa-IR" sz="1600" dirty="0">
                          <a:solidFill>
                            <a:schemeClr val="tx1"/>
                          </a:solidFill>
                          <a:effectLst/>
                          <a:cs typeface="B Nazanin" panose="00000400000000000000" pitchFamily="2" charset="-78"/>
                        </a:rPr>
                        <a:t>) کندیل و در نتیجه حرکت لترالی مندیبل به سمت مخالف میشود (کنترالترال دهان بسته). همچنین وقتی عضله به همراه سایر عضلات پایین آورنده های مندیبل (سوپراهایوئید) عمل میکند، مندیبل به پایین آمده وکندیلها به سمت جلو و پایین بر </a:t>
                      </a:r>
                      <a:r>
                        <a:rPr lang="en-US" sz="1600" dirty="0">
                          <a:solidFill>
                            <a:schemeClr val="tx1"/>
                          </a:solidFill>
                          <a:effectLst/>
                          <a:cs typeface="B Nazanin" panose="00000400000000000000" pitchFamily="2" charset="-78"/>
                        </a:rPr>
                        <a:t>Articular eminence </a:t>
                      </a:r>
                      <a:r>
                        <a:rPr lang="fa-IR" sz="1600" dirty="0">
                          <a:solidFill>
                            <a:schemeClr val="tx1"/>
                          </a:solidFill>
                          <a:effectLst/>
                          <a:cs typeface="B Nazanin" panose="00000400000000000000" pitchFamily="2" charset="-78"/>
                        </a:rPr>
                        <a:t>میلغزند.</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لترال تریگوئید از شاخه 3</a:t>
                      </a:r>
                      <a:r>
                        <a:rPr lang="en-US" sz="1600" dirty="0">
                          <a:solidFill>
                            <a:schemeClr val="tx1"/>
                          </a:solidFill>
                          <a:effectLst/>
                          <a:cs typeface="B Nazanin" panose="00000400000000000000" pitchFamily="2" charset="-78"/>
                        </a:rPr>
                        <a:t>V</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عصب تریژمینال</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882608371"/>
                  </a:ext>
                </a:extLst>
              </a:tr>
            </a:tbl>
          </a:graphicData>
        </a:graphic>
      </p:graphicFrame>
    </p:spTree>
    <p:extLst>
      <p:ext uri="{BB962C8B-B14F-4D97-AF65-F5344CB8AC3E}">
        <p14:creationId xmlns:p14="http://schemas.microsoft.com/office/powerpoint/2010/main" val="3955118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849086"/>
            <a:ext cx="10310949" cy="5185954"/>
          </a:xfrm>
        </p:spPr>
        <p:txBody>
          <a:bodyPr>
            <a:normAutofit/>
          </a:bodyPr>
          <a:lstStyle/>
          <a:p>
            <a:pPr marL="0" indent="0" algn="r" rtl="1">
              <a:buNone/>
            </a:pPr>
            <a:r>
              <a:rPr lang="fa-IR" sz="2800" b="1" dirty="0">
                <a:solidFill>
                  <a:schemeClr val="accent1">
                    <a:lumMod val="75000"/>
                  </a:schemeClr>
                </a:solidFill>
                <a:cs typeface="B Nazanin" panose="00000400000000000000" pitchFamily="2" charset="-78"/>
              </a:rPr>
              <a:t>مفصل گیجگاهی فکی</a:t>
            </a:r>
            <a:br>
              <a:rPr lang="en-US" sz="2800" b="1" dirty="0">
                <a:solidFill>
                  <a:schemeClr val="accent1">
                    <a:lumMod val="75000"/>
                  </a:schemeClr>
                </a:solidFill>
                <a:cs typeface="B Nazanin" panose="00000400000000000000" pitchFamily="2" charset="-78"/>
              </a:rPr>
            </a:br>
            <a:r>
              <a:rPr lang="en-US" sz="2800" b="1" dirty="0">
                <a:solidFill>
                  <a:schemeClr val="accent1">
                    <a:lumMod val="75000"/>
                  </a:schemeClr>
                </a:solidFill>
                <a:cs typeface="B Nazanin" panose="00000400000000000000" pitchFamily="2" charset="-78"/>
              </a:rPr>
              <a:t>)</a:t>
            </a:r>
            <a:r>
              <a:rPr lang="fa-IR" sz="2800" b="1" dirty="0">
                <a:solidFill>
                  <a:schemeClr val="accent1">
                    <a:lumMod val="75000"/>
                  </a:schemeClr>
                </a:solidFill>
                <a:cs typeface="B Nazanin" panose="00000400000000000000" pitchFamily="2" charset="-78"/>
              </a:rPr>
              <a:t> </a:t>
            </a:r>
            <a:r>
              <a:rPr lang="en-US" sz="2800" b="1" dirty="0">
                <a:solidFill>
                  <a:schemeClr val="accent1">
                    <a:lumMod val="75000"/>
                  </a:schemeClr>
                </a:solidFill>
                <a:cs typeface="B Nazanin" panose="00000400000000000000" pitchFamily="2" charset="-78"/>
              </a:rPr>
              <a:t> : (Temporomandibular joint) (TMJ</a:t>
            </a:r>
            <a:endParaRPr lang="fa-IR" sz="2800" b="1" dirty="0">
              <a:solidFill>
                <a:schemeClr val="accent1">
                  <a:lumMod val="75000"/>
                </a:schemeClr>
              </a:solidFill>
              <a:cs typeface="B Nazanin" panose="00000400000000000000" pitchFamily="2" charset="-78"/>
            </a:endParaRPr>
          </a:p>
          <a:p>
            <a:pPr marL="0" indent="0" algn="r" rtl="1">
              <a:buNone/>
            </a:pPr>
            <a:endParaRPr lang="fa-IR" sz="2800" b="1" dirty="0">
              <a:solidFill>
                <a:schemeClr val="accent1">
                  <a:lumMod val="75000"/>
                </a:schemeClr>
              </a:solidFill>
              <a:cs typeface="B Nazanin" panose="00000400000000000000" pitchFamily="2" charset="-78"/>
            </a:endParaRPr>
          </a:p>
          <a:p>
            <a:pPr marL="0" indent="0" algn="r" rtl="1">
              <a:buNone/>
            </a:pPr>
            <a:r>
              <a:rPr lang="fa-IR" sz="2000" b="1" dirty="0">
                <a:cs typeface="B Nazanin" panose="00000400000000000000" pitchFamily="2" charset="-78"/>
              </a:rPr>
              <a:t>از </a:t>
            </a:r>
            <a:r>
              <a:rPr lang="fa-IR" sz="2000" b="1" dirty="0">
                <a:solidFill>
                  <a:srgbClr val="FF0000"/>
                </a:solidFill>
                <a:cs typeface="B Nazanin" panose="00000400000000000000" pitchFamily="2" charset="-78"/>
              </a:rPr>
              <a:t>کندیل</a:t>
            </a:r>
            <a:r>
              <a:rPr lang="fa-IR" sz="2000" b="1" dirty="0">
                <a:cs typeface="B Nazanin" panose="00000400000000000000" pitchFamily="2" charset="-78"/>
              </a:rPr>
              <a:t> مندیبل و </a:t>
            </a:r>
            <a:r>
              <a:rPr lang="fa-IR" sz="2000" b="1" dirty="0">
                <a:solidFill>
                  <a:srgbClr val="FF0000"/>
                </a:solidFill>
                <a:cs typeface="B Nazanin" panose="00000400000000000000" pitchFamily="2" charset="-78"/>
              </a:rPr>
              <a:t>مندیبولار فوسای </a:t>
            </a:r>
            <a:r>
              <a:rPr lang="fa-IR" sz="2000" b="1" dirty="0">
                <a:cs typeface="B Nazanin" panose="00000400000000000000" pitchFamily="2" charset="-78"/>
              </a:rPr>
              <a:t>استخوان گیجگاهی تشکیل شده </a:t>
            </a:r>
          </a:p>
          <a:p>
            <a:pPr marL="0" indent="0" algn="r" rtl="1">
              <a:buNone/>
            </a:pPr>
            <a:r>
              <a:rPr lang="fa-IR" sz="2000" b="1" dirty="0">
                <a:cs typeface="B Nazanin" panose="00000400000000000000" pitchFamily="2" charset="-78"/>
              </a:rPr>
              <a:t>که این دو سطح استخوانی توسط</a:t>
            </a:r>
            <a:r>
              <a:rPr lang="fa-IR" sz="2000" b="1" dirty="0">
                <a:solidFill>
                  <a:srgbClr val="FF0000"/>
                </a:solidFill>
                <a:cs typeface="B Nazanin" panose="00000400000000000000" pitchFamily="2" charset="-78"/>
              </a:rPr>
              <a:t> دیسک </a:t>
            </a:r>
            <a:r>
              <a:rPr lang="fa-IR" sz="2000" b="1" dirty="0">
                <a:cs typeface="B Nazanin" panose="00000400000000000000" pitchFamily="2" charset="-78"/>
              </a:rPr>
              <a:t>مفصلی از هم جدا میشود و مفصل را به دو حفره مجزای فوقانی و تحتانی تقسیم میکند. </a:t>
            </a:r>
          </a:p>
          <a:p>
            <a:pPr marL="0" indent="0" algn="r" rtl="1">
              <a:buNone/>
            </a:pPr>
            <a:r>
              <a:rPr lang="fa-IR" sz="2000" b="1" dirty="0">
                <a:cs typeface="B Nazanin" panose="00000400000000000000" pitchFamily="2" charset="-78"/>
              </a:rPr>
              <a:t>کل این ساختار توسط </a:t>
            </a:r>
            <a:r>
              <a:rPr lang="fa-IR" sz="2000" b="1" dirty="0">
                <a:solidFill>
                  <a:srgbClr val="FF0000"/>
                </a:solidFill>
                <a:cs typeface="B Nazanin" panose="00000400000000000000" pitchFamily="2" charset="-78"/>
              </a:rPr>
              <a:t>کپسول فیبروزه</a:t>
            </a:r>
            <a:r>
              <a:rPr lang="en-US" sz="2000" b="1" dirty="0">
                <a:solidFill>
                  <a:srgbClr val="FF0000"/>
                </a:solidFill>
                <a:cs typeface="B Nazanin" panose="00000400000000000000" pitchFamily="2" charset="-78"/>
              </a:rPr>
              <a:t> </a:t>
            </a:r>
            <a:r>
              <a:rPr lang="fa-IR" sz="2000" b="1" dirty="0">
                <a:solidFill>
                  <a:srgbClr val="FF0000"/>
                </a:solidFill>
                <a:cs typeface="B Nazanin" panose="00000400000000000000" pitchFamily="2" charset="-78"/>
              </a:rPr>
              <a:t>ای </a:t>
            </a:r>
            <a:r>
              <a:rPr lang="fa-IR" sz="2000" b="1" dirty="0">
                <a:cs typeface="B Nazanin" panose="00000400000000000000" pitchFamily="2" charset="-78"/>
              </a:rPr>
              <a:t>احاطه میشود.</a:t>
            </a:r>
          </a:p>
          <a:p>
            <a:pPr marL="0" indent="0" algn="r" rtl="1">
              <a:buNone/>
            </a:pPr>
            <a:r>
              <a:rPr lang="fa-IR" sz="2000" b="1" dirty="0">
                <a:cs typeface="B Nazanin" panose="00000400000000000000" pitchFamily="2" charset="-78"/>
              </a:rPr>
              <a:t> سطح داخلی حفرات و سطح داخلی کپسول فیبروزه توسط سلولهای اندوتلیال ویژه ای پوشیده شده که به آن </a:t>
            </a:r>
            <a:r>
              <a:rPr lang="fa-IR" sz="2000" b="1" dirty="0">
                <a:solidFill>
                  <a:srgbClr val="FF0000"/>
                </a:solidFill>
                <a:cs typeface="B Nazanin" panose="00000400000000000000" pitchFamily="2" charset="-78"/>
              </a:rPr>
              <a:t>پوشش سینوویوم </a:t>
            </a:r>
            <a:r>
              <a:rPr lang="fa-IR" sz="2000" b="1" dirty="0">
                <a:cs typeface="B Nazanin" panose="00000400000000000000" pitchFamily="2" charset="-78"/>
              </a:rPr>
              <a:t>گفته می شود</a:t>
            </a:r>
            <a:endParaRPr lang="en-US" sz="2000" b="1" dirty="0">
              <a:cs typeface="B Nazanin" panose="00000400000000000000" pitchFamily="2" charset="-78"/>
            </a:endParaRPr>
          </a:p>
        </p:txBody>
      </p:sp>
    </p:spTree>
    <p:extLst>
      <p:ext uri="{BB962C8B-B14F-4D97-AF65-F5344CB8AC3E}">
        <p14:creationId xmlns:p14="http://schemas.microsoft.com/office/powerpoint/2010/main" val="3490825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87803423"/>
              </p:ext>
            </p:extLst>
          </p:nvPr>
        </p:nvGraphicFramePr>
        <p:xfrm>
          <a:off x="692330" y="1746135"/>
          <a:ext cx="11033824" cy="3126312"/>
        </p:xfrm>
        <a:graphic>
          <a:graphicData uri="http://schemas.openxmlformats.org/drawingml/2006/table">
            <a:tbl>
              <a:tblPr rtl="1" firstRow="1" firstCol="1" bandRow="1">
                <a:tableStyleId>{5C22544A-7EE6-4342-B048-85BDC9FD1C3A}</a:tableStyleId>
              </a:tblPr>
              <a:tblGrid>
                <a:gridCol w="901593">
                  <a:extLst>
                    <a:ext uri="{9D8B030D-6E8A-4147-A177-3AD203B41FA5}">
                      <a16:colId xmlns:a16="http://schemas.microsoft.com/office/drawing/2014/main" val="2934190102"/>
                    </a:ext>
                  </a:extLst>
                </a:gridCol>
                <a:gridCol w="2431960">
                  <a:extLst>
                    <a:ext uri="{9D8B030D-6E8A-4147-A177-3AD203B41FA5}">
                      <a16:colId xmlns:a16="http://schemas.microsoft.com/office/drawing/2014/main" val="1778569675"/>
                    </a:ext>
                  </a:extLst>
                </a:gridCol>
                <a:gridCol w="2179323">
                  <a:extLst>
                    <a:ext uri="{9D8B030D-6E8A-4147-A177-3AD203B41FA5}">
                      <a16:colId xmlns:a16="http://schemas.microsoft.com/office/drawing/2014/main" val="1942452445"/>
                    </a:ext>
                  </a:extLst>
                </a:gridCol>
                <a:gridCol w="4068067">
                  <a:extLst>
                    <a:ext uri="{9D8B030D-6E8A-4147-A177-3AD203B41FA5}">
                      <a16:colId xmlns:a16="http://schemas.microsoft.com/office/drawing/2014/main" val="3171226360"/>
                    </a:ext>
                  </a:extLst>
                </a:gridCol>
                <a:gridCol w="1452881">
                  <a:extLst>
                    <a:ext uri="{9D8B030D-6E8A-4147-A177-3AD203B41FA5}">
                      <a16:colId xmlns:a16="http://schemas.microsoft.com/office/drawing/2014/main" val="2133312546"/>
                    </a:ext>
                  </a:extLst>
                </a:gridCol>
              </a:tblGrid>
              <a:tr h="3126312">
                <a:tc>
                  <a:txBody>
                    <a:bodyPr/>
                    <a:lstStyle/>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تریگوئید خارجی فوقانی:	</a:t>
                      </a:r>
                      <a:endParaRPr lang="en-US" sz="140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	</a:t>
                      </a:r>
                      <a:endParaRPr lang="en-US" sz="140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	</a:t>
                      </a:r>
                      <a:endParaRPr lang="en-US" sz="1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بر اساس پترسون: سطح اینفراتمپورال بال بزرگ اسفنوئید</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بر اساس برکت: ریج تریگوئید و بال بزرگ استخوان اسفنوئید</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به صورت عرضی (مستقیم) عقب و خارج حرکت کرده و به کپسول مفصلی، قدامی ترین بخش داخلی دیسک و گردن کندیل و کرونوئید</a:t>
                      </a:r>
                      <a:endParaRPr lang="en-US" sz="1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هنگامی که سرتحتانی عضله در طی باز کردن مندیبل فعال است سر فوقانی غیرفعال باقی میماند و فقط همراه با عضلات بالابرنده مندیبل فعال میشود و </a:t>
                      </a:r>
                      <a:r>
                        <a:rPr lang="fa-IR" sz="1600" dirty="0">
                          <a:solidFill>
                            <a:srgbClr val="FF0000"/>
                          </a:solidFill>
                          <a:effectLst/>
                          <a:cs typeface="B Nazanin" panose="00000400000000000000" pitchFamily="2" charset="-78"/>
                        </a:rPr>
                        <a:t>مندیبل را به عقب می برد</a:t>
                      </a:r>
                      <a:r>
                        <a:rPr lang="fa-IR" sz="1600" dirty="0">
                          <a:solidFill>
                            <a:schemeClr val="tx1"/>
                          </a:solidFill>
                          <a:effectLst/>
                          <a:cs typeface="B Nazanin" panose="00000400000000000000" pitchFamily="2" charset="-78"/>
                        </a:rPr>
                        <a:t>. همچنین در طی </a:t>
                      </a:r>
                      <a:r>
                        <a:rPr lang="en-US" sz="1600" dirty="0">
                          <a:solidFill>
                            <a:schemeClr val="tx1"/>
                          </a:solidFill>
                          <a:effectLst/>
                          <a:cs typeface="B Nazanin" panose="00000400000000000000" pitchFamily="2" charset="-78"/>
                        </a:rPr>
                        <a:t>Power stroke </a:t>
                      </a:r>
                      <a:r>
                        <a:rPr lang="fa-IR" sz="1600" dirty="0">
                          <a:solidFill>
                            <a:schemeClr val="tx1"/>
                          </a:solidFill>
                          <a:effectLst/>
                          <a:cs typeface="B Nazanin" panose="00000400000000000000" pitchFamily="2" charset="-78"/>
                        </a:rPr>
                        <a:t>و تماس دندانها با هم فعال میگردد.</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 </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لترال تریگوئید از شاخه 3</a:t>
                      </a:r>
                      <a:r>
                        <a:rPr lang="en-US" sz="1600" dirty="0">
                          <a:solidFill>
                            <a:schemeClr val="tx1"/>
                          </a:solidFill>
                          <a:effectLst/>
                          <a:cs typeface="B Nazanin" panose="00000400000000000000" pitchFamily="2" charset="-78"/>
                        </a:rPr>
                        <a:t>V</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عصب تریژمینال</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3918849742"/>
                  </a:ext>
                </a:extLst>
              </a:tr>
            </a:tbl>
          </a:graphicData>
        </a:graphic>
      </p:graphicFrame>
    </p:spTree>
    <p:extLst>
      <p:ext uri="{BB962C8B-B14F-4D97-AF65-F5344CB8AC3E}">
        <p14:creationId xmlns:p14="http://schemas.microsoft.com/office/powerpoint/2010/main" val="3354538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72016731"/>
              </p:ext>
            </p:extLst>
          </p:nvPr>
        </p:nvGraphicFramePr>
        <p:xfrm>
          <a:off x="666207" y="1580606"/>
          <a:ext cx="11103428" cy="3827417"/>
        </p:xfrm>
        <a:graphic>
          <a:graphicData uri="http://schemas.openxmlformats.org/drawingml/2006/table">
            <a:tbl>
              <a:tblPr rtl="1" firstRow="1" firstCol="1" bandRow="1">
                <a:tableStyleId>{5C22544A-7EE6-4342-B048-85BDC9FD1C3A}</a:tableStyleId>
              </a:tblPr>
              <a:tblGrid>
                <a:gridCol w="907281">
                  <a:extLst>
                    <a:ext uri="{9D8B030D-6E8A-4147-A177-3AD203B41FA5}">
                      <a16:colId xmlns:a16="http://schemas.microsoft.com/office/drawing/2014/main" val="2989934046"/>
                    </a:ext>
                  </a:extLst>
                </a:gridCol>
                <a:gridCol w="2447303">
                  <a:extLst>
                    <a:ext uri="{9D8B030D-6E8A-4147-A177-3AD203B41FA5}">
                      <a16:colId xmlns:a16="http://schemas.microsoft.com/office/drawing/2014/main" val="2951103705"/>
                    </a:ext>
                  </a:extLst>
                </a:gridCol>
                <a:gridCol w="2193069">
                  <a:extLst>
                    <a:ext uri="{9D8B030D-6E8A-4147-A177-3AD203B41FA5}">
                      <a16:colId xmlns:a16="http://schemas.microsoft.com/office/drawing/2014/main" val="3485521617"/>
                    </a:ext>
                  </a:extLst>
                </a:gridCol>
                <a:gridCol w="4093729">
                  <a:extLst>
                    <a:ext uri="{9D8B030D-6E8A-4147-A177-3AD203B41FA5}">
                      <a16:colId xmlns:a16="http://schemas.microsoft.com/office/drawing/2014/main" val="1699353400"/>
                    </a:ext>
                  </a:extLst>
                </a:gridCol>
                <a:gridCol w="1462046">
                  <a:extLst>
                    <a:ext uri="{9D8B030D-6E8A-4147-A177-3AD203B41FA5}">
                      <a16:colId xmlns:a16="http://schemas.microsoft.com/office/drawing/2014/main" val="223980554"/>
                    </a:ext>
                  </a:extLst>
                </a:gridCol>
              </a:tblGrid>
              <a:tr h="3827417">
                <a:tc>
                  <a:txBody>
                    <a:bodyPr/>
                    <a:lstStyle/>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عضله تریگوئید داخلی:</a:t>
                      </a:r>
                      <a:endParaRPr lang="en-US" sz="1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قسمت عمقی که بخش حجیم اصلی عضله راتشکیل می دهدکه درست از بالای سطح داخلی صفحه تریگوئید خارجی منشا می گیرد. </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قسمت سطحی که کوچکتر است و از توبروزیته ماگزیلا و زوائد هرمی پالاتین منشا می گیرد.</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فیبرهای هر دو بخش با هم به سمت پایین، عقب و</a:t>
                      </a:r>
                      <a:endParaRPr lang="en-US" sz="140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a:solidFill>
                            <a:schemeClr val="tx1"/>
                          </a:solidFill>
                          <a:effectLst/>
                          <a:cs typeface="B Nazanin" panose="00000400000000000000" pitchFamily="2" charset="-78"/>
                        </a:rPr>
                        <a:t>خارج حرکت کرده و به سطح داخلی انگل مندیبل در مقابل عضله ماستر وارد میشود</a:t>
                      </a:r>
                      <a:endParaRPr lang="en-US" sz="1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هنگامی که الیاف آن دو طرفه منقبض میشود، </a:t>
                      </a:r>
                      <a:r>
                        <a:rPr lang="fa-IR" sz="1600" dirty="0">
                          <a:solidFill>
                            <a:srgbClr val="FF0000"/>
                          </a:solidFill>
                          <a:effectLst/>
                          <a:cs typeface="B Nazanin" panose="00000400000000000000" pitchFamily="2" charset="-78"/>
                        </a:rPr>
                        <a:t>مندیبل به سمت بالا حرکت کرده </a:t>
                      </a:r>
                      <a:r>
                        <a:rPr lang="fa-IR" sz="1600" dirty="0">
                          <a:solidFill>
                            <a:schemeClr val="tx1"/>
                          </a:solidFill>
                          <a:effectLst/>
                          <a:cs typeface="B Nazanin" panose="00000400000000000000" pitchFamily="2" charset="-78"/>
                        </a:rPr>
                        <a:t>و دندانها با هم تماس پیدا میکنند. همچنین انقباض همزمان این عضله و تریگویید خارجی در </a:t>
                      </a:r>
                      <a:r>
                        <a:rPr lang="fa-IR" sz="1600" dirty="0">
                          <a:solidFill>
                            <a:srgbClr val="FF0000"/>
                          </a:solidFill>
                          <a:effectLst/>
                          <a:cs typeface="B Nazanin" panose="00000400000000000000" pitchFamily="2" charset="-78"/>
                        </a:rPr>
                        <a:t>حرکت رو به جلوی مندیبل </a:t>
                      </a:r>
                      <a:r>
                        <a:rPr lang="fa-IR" sz="1600" dirty="0">
                          <a:solidFill>
                            <a:schemeClr val="tx1"/>
                          </a:solidFill>
                          <a:effectLst/>
                          <a:cs typeface="B Nazanin" panose="00000400000000000000" pitchFamily="2" charset="-78"/>
                        </a:rPr>
                        <a:t>نقش دارد. انقباض یکطرفه آن منجر به حرکت داخلی قدامی (</a:t>
                      </a:r>
                      <a:r>
                        <a:rPr lang="en-US" sz="1600" dirty="0" err="1">
                          <a:solidFill>
                            <a:schemeClr val="tx1"/>
                          </a:solidFill>
                          <a:effectLst/>
                          <a:cs typeface="B Nazanin" panose="00000400000000000000" pitchFamily="2" charset="-78"/>
                        </a:rPr>
                        <a:t>Mediotrosive</a:t>
                      </a:r>
                      <a:r>
                        <a:rPr lang="fa-IR" sz="1600" dirty="0">
                          <a:solidFill>
                            <a:schemeClr val="tx1"/>
                          </a:solidFill>
                          <a:effectLst/>
                          <a:cs typeface="B Nazanin" panose="00000400000000000000" pitchFamily="2" charset="-78"/>
                        </a:rPr>
                        <a:t>) کندیل و در نتیجه حرکت به سمت مخالف مندیبل میشود. (کنترالترال دهان  باز)</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tc>
                  <a:txBody>
                    <a:bodyPr/>
                    <a:lstStyle/>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عصب مدیال تریگوئید از شاخه مندیبولار ( 3</a:t>
                      </a:r>
                      <a:r>
                        <a:rPr lang="en-US" sz="1600" dirty="0">
                          <a:solidFill>
                            <a:schemeClr val="tx1"/>
                          </a:solidFill>
                          <a:effectLst/>
                          <a:cs typeface="B Nazanin" panose="00000400000000000000" pitchFamily="2" charset="-78"/>
                        </a:rPr>
                        <a:t>V </a:t>
                      </a:r>
                      <a:r>
                        <a:rPr lang="fa-IR" sz="1600" dirty="0">
                          <a:solidFill>
                            <a:schemeClr val="tx1"/>
                          </a:solidFill>
                          <a:effectLst/>
                          <a:cs typeface="B Nazanin" panose="00000400000000000000" pitchFamily="2" charset="-78"/>
                        </a:rPr>
                        <a:t>) عصب تری-</a:t>
                      </a:r>
                      <a:endParaRPr lang="en-US" sz="1400" dirty="0">
                        <a:solidFill>
                          <a:schemeClr val="tx1"/>
                        </a:solidFill>
                        <a:effectLst/>
                        <a:cs typeface="B Nazanin" panose="00000400000000000000" pitchFamily="2" charset="-78"/>
                      </a:endParaRPr>
                    </a:p>
                    <a:p>
                      <a:pPr marL="0" marR="0" algn="r" rtl="1">
                        <a:lnSpc>
                          <a:spcPct val="150000"/>
                        </a:lnSpc>
                        <a:spcBef>
                          <a:spcPts val="0"/>
                        </a:spcBef>
                        <a:spcAft>
                          <a:spcPts val="0"/>
                        </a:spcAft>
                      </a:pPr>
                      <a:r>
                        <a:rPr lang="fa-IR" sz="1600" dirty="0">
                          <a:solidFill>
                            <a:schemeClr val="tx1"/>
                          </a:solidFill>
                          <a:effectLst/>
                          <a:cs typeface="B Nazanin" panose="00000400000000000000" pitchFamily="2" charset="-78"/>
                        </a:rPr>
                        <a:t>ژمینال</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1">
                        <a:lumMod val="20000"/>
                        <a:lumOff val="80000"/>
                      </a:schemeClr>
                    </a:solidFill>
                  </a:tcPr>
                </a:tc>
                <a:extLst>
                  <a:ext uri="{0D108BD9-81ED-4DB2-BD59-A6C34878D82A}">
                    <a16:rowId xmlns:a16="http://schemas.microsoft.com/office/drawing/2014/main" val="4117824719"/>
                  </a:ext>
                </a:extLst>
              </a:tr>
            </a:tbl>
          </a:graphicData>
        </a:graphic>
      </p:graphicFrame>
    </p:spTree>
    <p:extLst>
      <p:ext uri="{BB962C8B-B14F-4D97-AF65-F5344CB8AC3E}">
        <p14:creationId xmlns:p14="http://schemas.microsoft.com/office/powerpoint/2010/main" val="1507289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1704" y="203074"/>
            <a:ext cx="4389120" cy="6457071"/>
          </a:xfrm>
        </p:spPr>
      </p:pic>
    </p:spTree>
    <p:extLst>
      <p:ext uri="{BB962C8B-B14F-4D97-AF65-F5344CB8AC3E}">
        <p14:creationId xmlns:p14="http://schemas.microsoft.com/office/powerpoint/2010/main" val="2817184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948057225"/>
              </p:ext>
            </p:extLst>
          </p:nvPr>
        </p:nvGraphicFramePr>
        <p:xfrm>
          <a:off x="574766" y="849086"/>
          <a:ext cx="10907486" cy="4950823"/>
        </p:xfrm>
        <a:graphic>
          <a:graphicData uri="http://schemas.openxmlformats.org/drawingml/2006/table">
            <a:tbl>
              <a:tblPr rtl="1" firstRow="1" firstCol="1" bandRow="1">
                <a:tableStyleId>{5C22544A-7EE6-4342-B048-85BDC9FD1C3A}</a:tableStyleId>
              </a:tblPr>
              <a:tblGrid>
                <a:gridCol w="1596472">
                  <a:extLst>
                    <a:ext uri="{9D8B030D-6E8A-4147-A177-3AD203B41FA5}">
                      <a16:colId xmlns:a16="http://schemas.microsoft.com/office/drawing/2014/main" val="2990995284"/>
                    </a:ext>
                  </a:extLst>
                </a:gridCol>
                <a:gridCol w="2743910">
                  <a:extLst>
                    <a:ext uri="{9D8B030D-6E8A-4147-A177-3AD203B41FA5}">
                      <a16:colId xmlns:a16="http://schemas.microsoft.com/office/drawing/2014/main" val="1456784783"/>
                    </a:ext>
                  </a:extLst>
                </a:gridCol>
                <a:gridCol w="3030971">
                  <a:extLst>
                    <a:ext uri="{9D8B030D-6E8A-4147-A177-3AD203B41FA5}">
                      <a16:colId xmlns:a16="http://schemas.microsoft.com/office/drawing/2014/main" val="2462401868"/>
                    </a:ext>
                  </a:extLst>
                </a:gridCol>
                <a:gridCol w="1957302">
                  <a:extLst>
                    <a:ext uri="{9D8B030D-6E8A-4147-A177-3AD203B41FA5}">
                      <a16:colId xmlns:a16="http://schemas.microsoft.com/office/drawing/2014/main" val="2212290043"/>
                    </a:ext>
                  </a:extLst>
                </a:gridCol>
                <a:gridCol w="1578831">
                  <a:extLst>
                    <a:ext uri="{9D8B030D-6E8A-4147-A177-3AD203B41FA5}">
                      <a16:colId xmlns:a16="http://schemas.microsoft.com/office/drawing/2014/main" val="4098322408"/>
                    </a:ext>
                  </a:extLst>
                </a:gridCol>
              </a:tblGrid>
              <a:tr h="4950823">
                <a:tc>
                  <a:txBody>
                    <a:bodyPr/>
                    <a:lstStyle/>
                    <a:p>
                      <a:pPr marL="0" marR="0" algn="just" rtl="1">
                        <a:lnSpc>
                          <a:spcPct val="107000"/>
                        </a:lnSpc>
                        <a:spcBef>
                          <a:spcPts val="0"/>
                        </a:spcBef>
                        <a:spcAft>
                          <a:spcPts val="0"/>
                        </a:spcAft>
                      </a:pPr>
                      <a:r>
                        <a:rPr lang="fa-IR" sz="1800">
                          <a:solidFill>
                            <a:schemeClr val="tx1"/>
                          </a:solidFill>
                          <a:effectLst/>
                          <a:cs typeface="B Nazanin" panose="00000400000000000000" pitchFamily="2" charset="-78"/>
                        </a:rPr>
                        <a:t>استرنوکلیدوماستویید</a:t>
                      </a:r>
                      <a:endParaRPr lang="en-US" sz="160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a:solidFill>
                            <a:schemeClr val="tx1"/>
                          </a:solidFill>
                          <a:effectLst/>
                          <a:cs typeface="B Nazanin" panose="00000400000000000000" pitchFamily="2" charset="-78"/>
                        </a:rPr>
                        <a:t>(</a:t>
                      </a:r>
                      <a:r>
                        <a:rPr lang="en-US" sz="1800">
                          <a:solidFill>
                            <a:schemeClr val="tx1"/>
                          </a:solidFill>
                          <a:effectLst/>
                          <a:cs typeface="B Nazanin" panose="00000400000000000000" pitchFamily="2" charset="-78"/>
                        </a:rPr>
                        <a:t>SCM</a:t>
                      </a:r>
                      <a:r>
                        <a:rPr lang="fa-IR" sz="1800">
                          <a:solidFill>
                            <a:schemeClr val="tx1"/>
                          </a:solidFill>
                          <a:effectLst/>
                          <a:cs typeface="B Nazanin" panose="00000400000000000000" pitchFamily="2" charset="-78"/>
                        </a:rPr>
                        <a:t>)</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0">
                        <a:lnSpc>
                          <a:spcPct val="107000"/>
                        </a:lnSpc>
                        <a:spcBef>
                          <a:spcPts val="0"/>
                        </a:spcBef>
                        <a:spcAft>
                          <a:spcPts val="0"/>
                        </a:spcAft>
                      </a:pPr>
                      <a:r>
                        <a:rPr lang="fa-IR" sz="1800">
                          <a:solidFill>
                            <a:schemeClr val="tx1"/>
                          </a:solidFill>
                          <a:effectLst/>
                          <a:cs typeface="B Nazanin" panose="00000400000000000000" pitchFamily="2" charset="-78"/>
                        </a:rPr>
                        <a:t> </a:t>
                      </a:r>
                      <a:r>
                        <a:rPr lang="en-US" sz="1800">
                          <a:solidFill>
                            <a:schemeClr val="tx1"/>
                          </a:solidFill>
                          <a:effectLst/>
                          <a:cs typeface="B Nazanin" panose="00000400000000000000" pitchFamily="2" charset="-78"/>
                        </a:rPr>
                        <a:t>Sternal head: </a:t>
                      </a:r>
                      <a:r>
                        <a:rPr lang="fa-IR" sz="1800">
                          <a:solidFill>
                            <a:schemeClr val="tx1"/>
                          </a:solidFill>
                          <a:effectLst/>
                          <a:cs typeface="B Nazanin" panose="00000400000000000000" pitchFamily="2" charset="-78"/>
                        </a:rPr>
                        <a:t>سطح ونترال مانوبریوم استرنوم </a:t>
                      </a:r>
                      <a:endParaRPr lang="en-US" sz="160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en-US" sz="1800">
                          <a:solidFill>
                            <a:schemeClr val="tx1"/>
                          </a:solidFill>
                          <a:effectLst/>
                          <a:cs typeface="B Nazanin" panose="00000400000000000000" pitchFamily="2" charset="-78"/>
                        </a:rPr>
                        <a:t> clavicular head:</a:t>
                      </a:r>
                      <a:r>
                        <a:rPr lang="fa-IR" sz="1800">
                          <a:solidFill>
                            <a:schemeClr val="tx1"/>
                          </a:solidFill>
                          <a:effectLst/>
                          <a:cs typeface="B Nazanin" panose="00000400000000000000" pitchFamily="2" charset="-78"/>
                        </a:rPr>
                        <a:t> ثلث داخلی سطح فوقانی کلاویکل</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a:solidFill>
                            <a:schemeClr val="tx1"/>
                          </a:solidFill>
                          <a:effectLst/>
                          <a:cs typeface="B Nazanin" panose="00000400000000000000" pitchFamily="2" charset="-78"/>
                        </a:rPr>
                        <a:t>سطح جانبی زایدۀ ماستویید و نیمۀ خارجی </a:t>
                      </a:r>
                      <a:r>
                        <a:rPr lang="en-US" sz="1800">
                          <a:solidFill>
                            <a:schemeClr val="tx1"/>
                          </a:solidFill>
                          <a:effectLst/>
                          <a:cs typeface="B Nazanin" panose="00000400000000000000" pitchFamily="2" charset="-78"/>
                        </a:rPr>
                        <a:t>Superior nuchal line</a:t>
                      </a:r>
                      <a:r>
                        <a:rPr lang="fa-IR" sz="1800">
                          <a:solidFill>
                            <a:schemeClr val="tx1"/>
                          </a:solidFill>
                          <a:effectLst/>
                          <a:cs typeface="B Nazanin" panose="00000400000000000000" pitchFamily="2" charset="-78"/>
                        </a:rPr>
                        <a:t> از استخوان اکسی پیتال.</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الیاف </a:t>
                      </a:r>
                      <a:r>
                        <a:rPr lang="fa-IR" sz="1800" u="sng" dirty="0">
                          <a:solidFill>
                            <a:schemeClr val="tx1"/>
                          </a:solidFill>
                          <a:effectLst/>
                          <a:cs typeface="B Nazanin" panose="00000400000000000000" pitchFamily="2" charset="-78"/>
                        </a:rPr>
                        <a:t>هر دو طرف </a:t>
                      </a:r>
                      <a:r>
                        <a:rPr lang="fa-IR" sz="1800" dirty="0">
                          <a:solidFill>
                            <a:schemeClr val="tx1"/>
                          </a:solidFill>
                          <a:effectLst/>
                          <a:cs typeface="B Nazanin" panose="00000400000000000000" pitchFamily="2" charset="-78"/>
                        </a:rPr>
                        <a:t>با هم </a:t>
                      </a:r>
                      <a:r>
                        <a:rPr lang="fa-IR" sz="1800" dirty="0">
                          <a:solidFill>
                            <a:srgbClr val="FF0000"/>
                          </a:solidFill>
                          <a:effectLst/>
                          <a:cs typeface="B Nazanin" panose="00000400000000000000" pitchFamily="2" charset="-78"/>
                        </a:rPr>
                        <a:t>سر را نگه </a:t>
                      </a:r>
                      <a:r>
                        <a:rPr lang="fa-IR" sz="1800" dirty="0">
                          <a:solidFill>
                            <a:schemeClr val="tx1"/>
                          </a:solidFill>
                          <a:effectLst/>
                          <a:cs typeface="B Nazanin" panose="00000400000000000000" pitchFamily="2" charset="-78"/>
                        </a:rPr>
                        <a:t>می دارند. الیاف </a:t>
                      </a:r>
                      <a:r>
                        <a:rPr lang="fa-IR" sz="1800" u="sng" dirty="0">
                          <a:solidFill>
                            <a:schemeClr val="tx1"/>
                          </a:solidFill>
                          <a:effectLst/>
                          <a:cs typeface="B Nazanin" panose="00000400000000000000" pitchFamily="2" charset="-78"/>
                        </a:rPr>
                        <a:t>قدامی</a:t>
                      </a:r>
                      <a:r>
                        <a:rPr lang="fa-IR" sz="1800" dirty="0">
                          <a:solidFill>
                            <a:schemeClr val="tx1"/>
                          </a:solidFill>
                          <a:effectLst/>
                          <a:cs typeface="B Nazanin" panose="00000400000000000000" pitchFamily="2" charset="-78"/>
                        </a:rPr>
                        <a:t> </a:t>
                      </a:r>
                      <a:r>
                        <a:rPr lang="fa-IR" sz="1800" dirty="0">
                          <a:solidFill>
                            <a:srgbClr val="FF0000"/>
                          </a:solidFill>
                          <a:effectLst/>
                          <a:cs typeface="B Nazanin" panose="00000400000000000000" pitchFamily="2" charset="-78"/>
                        </a:rPr>
                        <a:t>سر را خم </a:t>
                      </a:r>
                      <a:r>
                        <a:rPr lang="fa-IR" sz="1800" dirty="0">
                          <a:solidFill>
                            <a:schemeClr val="tx1"/>
                          </a:solidFill>
                          <a:effectLst/>
                          <a:cs typeface="B Nazanin" panose="00000400000000000000" pitchFamily="2" charset="-78"/>
                        </a:rPr>
                        <a:t>می کنند. الیاف </a:t>
                      </a:r>
                      <a:r>
                        <a:rPr lang="fa-IR" sz="1800" u="sng" dirty="0">
                          <a:solidFill>
                            <a:schemeClr val="tx1"/>
                          </a:solidFill>
                          <a:effectLst/>
                          <a:cs typeface="B Nazanin" panose="00000400000000000000" pitchFamily="2" charset="-78"/>
                        </a:rPr>
                        <a:t>خلفی</a:t>
                      </a:r>
                      <a:r>
                        <a:rPr lang="fa-IR" sz="1800" dirty="0">
                          <a:solidFill>
                            <a:schemeClr val="tx1"/>
                          </a:solidFill>
                          <a:effectLst/>
                          <a:cs typeface="B Nazanin" panose="00000400000000000000" pitchFamily="2" charset="-78"/>
                        </a:rPr>
                        <a:t> </a:t>
                      </a:r>
                      <a:r>
                        <a:rPr lang="fa-IR" sz="1800" dirty="0">
                          <a:solidFill>
                            <a:srgbClr val="FF0000"/>
                          </a:solidFill>
                          <a:effectLst/>
                          <a:cs typeface="B Nazanin" panose="00000400000000000000" pitchFamily="2" charset="-78"/>
                        </a:rPr>
                        <a:t>سر را عقب </a:t>
                      </a:r>
                      <a:r>
                        <a:rPr lang="fa-IR" sz="1800" dirty="0">
                          <a:solidFill>
                            <a:schemeClr val="tx1"/>
                          </a:solidFill>
                          <a:effectLst/>
                          <a:cs typeface="B Nazanin" panose="00000400000000000000" pitchFamily="2" charset="-78"/>
                        </a:rPr>
                        <a:t>می برد. </a:t>
                      </a:r>
                      <a:r>
                        <a:rPr lang="fa-IR" sz="1800" u="sng" dirty="0">
                          <a:solidFill>
                            <a:schemeClr val="tx1"/>
                          </a:solidFill>
                          <a:effectLst/>
                          <a:cs typeface="B Nazanin" panose="00000400000000000000" pitchFamily="2" charset="-78"/>
                        </a:rPr>
                        <a:t>انقباض یک طرفه </a:t>
                      </a:r>
                      <a:r>
                        <a:rPr lang="fa-IR" sz="1800" dirty="0">
                          <a:solidFill>
                            <a:schemeClr val="tx1"/>
                          </a:solidFill>
                          <a:effectLst/>
                          <a:cs typeface="B Nazanin" panose="00000400000000000000" pitchFamily="2" charset="-78"/>
                        </a:rPr>
                        <a:t>سر را به یکطرف خم می کند و سر را </a:t>
                      </a:r>
                      <a:r>
                        <a:rPr lang="fa-IR" sz="1800" dirty="0">
                          <a:solidFill>
                            <a:srgbClr val="FF0000"/>
                          </a:solidFill>
                          <a:effectLst/>
                          <a:cs typeface="B Nazanin" panose="00000400000000000000" pitchFamily="2" charset="-78"/>
                        </a:rPr>
                        <a:t>به طرف مخالف می چرخاند.</a:t>
                      </a:r>
                      <a:r>
                        <a:rPr lang="fa-IR" sz="1800" dirty="0">
                          <a:solidFill>
                            <a:schemeClr val="tx1"/>
                          </a:solidFill>
                          <a:effectLst/>
                          <a:cs typeface="B Nazanin" panose="00000400000000000000" pitchFamily="2" charset="-78"/>
                        </a:rPr>
                        <a:t> اگر سر ثابت باشد هر دو طرف به بالا بردن توراکس در طی تنفس عمیق کمک می کنند.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بخش نخاعی </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عصب زوج </a:t>
                      </a:r>
                      <a:r>
                        <a:rPr lang="en-US" sz="1800" dirty="0">
                          <a:solidFill>
                            <a:schemeClr val="tx1"/>
                          </a:solidFill>
                          <a:effectLst/>
                          <a:cs typeface="B Nazanin" panose="00000400000000000000" pitchFamily="2" charset="-78"/>
                        </a:rPr>
                        <a:t>XI</a:t>
                      </a:r>
                      <a:r>
                        <a:rPr lang="fa-IR" sz="1800" dirty="0">
                          <a:solidFill>
                            <a:schemeClr val="tx1"/>
                          </a:solidFill>
                          <a:effectLst/>
                          <a:cs typeface="B Nazanin" panose="00000400000000000000" pitchFamily="2" charset="-78"/>
                        </a:rPr>
                        <a:t> و </a:t>
                      </a:r>
                      <a:r>
                        <a:rPr lang="en-US" sz="1800" dirty="0">
                          <a:solidFill>
                            <a:schemeClr val="tx1"/>
                          </a:solidFill>
                          <a:effectLst/>
                          <a:cs typeface="B Nazanin" panose="00000400000000000000" pitchFamily="2" charset="-78"/>
                        </a:rPr>
                        <a:t>cervical plexus</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4068217339"/>
                  </a:ext>
                </a:extLst>
              </a:tr>
            </a:tbl>
          </a:graphicData>
        </a:graphic>
      </p:graphicFrame>
    </p:spTree>
    <p:extLst>
      <p:ext uri="{BB962C8B-B14F-4D97-AF65-F5344CB8AC3E}">
        <p14:creationId xmlns:p14="http://schemas.microsoft.com/office/powerpoint/2010/main" val="40869243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8856375"/>
              </p:ext>
            </p:extLst>
          </p:nvPr>
        </p:nvGraphicFramePr>
        <p:xfrm>
          <a:off x="868557" y="799348"/>
          <a:ext cx="10097587" cy="5340195"/>
        </p:xfrm>
        <a:graphic>
          <a:graphicData uri="http://schemas.openxmlformats.org/drawingml/2006/table">
            <a:tbl>
              <a:tblPr rtl="1" firstRow="1" firstCol="1" bandRow="1">
                <a:tableStyleId>{5C22544A-7EE6-4342-B048-85BDC9FD1C3A}</a:tableStyleId>
              </a:tblPr>
              <a:tblGrid>
                <a:gridCol w="1477931">
                  <a:extLst>
                    <a:ext uri="{9D8B030D-6E8A-4147-A177-3AD203B41FA5}">
                      <a16:colId xmlns:a16="http://schemas.microsoft.com/office/drawing/2014/main" val="2965108067"/>
                    </a:ext>
                  </a:extLst>
                </a:gridCol>
                <a:gridCol w="2540171">
                  <a:extLst>
                    <a:ext uri="{9D8B030D-6E8A-4147-A177-3AD203B41FA5}">
                      <a16:colId xmlns:a16="http://schemas.microsoft.com/office/drawing/2014/main" val="2143705353"/>
                    </a:ext>
                  </a:extLst>
                </a:gridCol>
                <a:gridCol w="2805916">
                  <a:extLst>
                    <a:ext uri="{9D8B030D-6E8A-4147-A177-3AD203B41FA5}">
                      <a16:colId xmlns:a16="http://schemas.microsoft.com/office/drawing/2014/main" val="3256962591"/>
                    </a:ext>
                  </a:extLst>
                </a:gridCol>
                <a:gridCol w="1811969">
                  <a:extLst>
                    <a:ext uri="{9D8B030D-6E8A-4147-A177-3AD203B41FA5}">
                      <a16:colId xmlns:a16="http://schemas.microsoft.com/office/drawing/2014/main" val="4288462206"/>
                    </a:ext>
                  </a:extLst>
                </a:gridCol>
                <a:gridCol w="1461600">
                  <a:extLst>
                    <a:ext uri="{9D8B030D-6E8A-4147-A177-3AD203B41FA5}">
                      <a16:colId xmlns:a16="http://schemas.microsoft.com/office/drawing/2014/main" val="3265031557"/>
                    </a:ext>
                  </a:extLst>
                </a:gridCol>
              </a:tblGrid>
              <a:tr h="5340195">
                <a:tc>
                  <a:txBody>
                    <a:bodyPr/>
                    <a:lstStyle/>
                    <a:p>
                      <a:pPr marL="0" marR="0" algn="justLow" rtl="1">
                        <a:lnSpc>
                          <a:spcPct val="107000"/>
                        </a:lnSpc>
                        <a:spcBef>
                          <a:spcPts val="0"/>
                        </a:spcBef>
                        <a:spcAft>
                          <a:spcPts val="0"/>
                        </a:spcAft>
                      </a:pPr>
                      <a:r>
                        <a:rPr lang="fa-IR" sz="1600" dirty="0">
                          <a:solidFill>
                            <a:schemeClr val="tx1"/>
                          </a:solidFill>
                          <a:effectLst/>
                          <a:cs typeface="B Nazanin" panose="00000400000000000000" pitchFamily="2" charset="-78"/>
                        </a:rPr>
                        <a:t>تراپزیوس</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superior fibers: </a:t>
                      </a:r>
                      <a:r>
                        <a:rPr lang="en-US" sz="1600" u="sng" dirty="0">
                          <a:solidFill>
                            <a:schemeClr val="tx1"/>
                          </a:solidFill>
                          <a:effectLst/>
                          <a:cs typeface="B Nazanin" panose="00000400000000000000" pitchFamily="2" charset="-78"/>
                          <a:hlinkClick r:id="rId2" tooltip="Spinous process"/>
                        </a:rPr>
                        <a:t>spinous process</a:t>
                      </a:r>
                      <a:r>
                        <a:rPr lang="en-US" sz="1600" dirty="0">
                          <a:solidFill>
                            <a:schemeClr val="tx1"/>
                          </a:solidFill>
                          <a:effectLst/>
                          <a:cs typeface="B Nazanin" panose="00000400000000000000" pitchFamily="2" charset="-78"/>
                        </a:rPr>
                        <a:t> of C7, the </a:t>
                      </a:r>
                      <a:r>
                        <a:rPr lang="en-US" sz="1600" u="sng" dirty="0">
                          <a:solidFill>
                            <a:schemeClr val="tx1"/>
                          </a:solidFill>
                          <a:effectLst/>
                          <a:cs typeface="B Nazanin" panose="00000400000000000000" pitchFamily="2" charset="-78"/>
                          <a:hlinkClick r:id="rId3" tooltip="External occipital protuberance"/>
                        </a:rPr>
                        <a:t>external occipital protuberance</a:t>
                      </a:r>
                      <a:r>
                        <a:rPr lang="en-US" sz="1600" dirty="0">
                          <a:solidFill>
                            <a:schemeClr val="tx1"/>
                          </a:solidFill>
                          <a:effectLst/>
                          <a:cs typeface="B Nazanin" panose="00000400000000000000" pitchFamily="2" charset="-78"/>
                        </a:rPr>
                        <a:t>, the medial third of the </a:t>
                      </a:r>
                      <a:r>
                        <a:rPr lang="en-US" sz="1600" u="sng" dirty="0">
                          <a:solidFill>
                            <a:schemeClr val="tx1"/>
                          </a:solidFill>
                          <a:effectLst/>
                          <a:cs typeface="B Nazanin" panose="00000400000000000000" pitchFamily="2" charset="-78"/>
                          <a:hlinkClick r:id="rId4" tooltip="Superior nuchal line"/>
                        </a:rPr>
                        <a:t>superior nuchal line</a:t>
                      </a:r>
                      <a:r>
                        <a:rPr lang="en-US" sz="1600" dirty="0">
                          <a:solidFill>
                            <a:schemeClr val="tx1"/>
                          </a:solidFill>
                          <a:effectLst/>
                          <a:cs typeface="B Nazanin" panose="00000400000000000000" pitchFamily="2" charset="-78"/>
                        </a:rPr>
                        <a:t>, and the </a:t>
                      </a:r>
                      <a:r>
                        <a:rPr lang="en-US" sz="1600" u="sng" dirty="0" err="1">
                          <a:solidFill>
                            <a:schemeClr val="tx1"/>
                          </a:solidFill>
                          <a:effectLst/>
                          <a:cs typeface="B Nazanin" panose="00000400000000000000" pitchFamily="2" charset="-78"/>
                          <a:hlinkClick r:id="rId5" tooltip="Ligamentum nuchae"/>
                        </a:rPr>
                        <a:t>ligamentum</a:t>
                      </a:r>
                      <a:r>
                        <a:rPr lang="en-US" sz="1600" u="sng" dirty="0">
                          <a:solidFill>
                            <a:schemeClr val="tx1"/>
                          </a:solidFill>
                          <a:effectLst/>
                          <a:cs typeface="B Nazanin" panose="00000400000000000000" pitchFamily="2" charset="-78"/>
                          <a:hlinkClick r:id="rId5" tooltip="Ligamentum nuchae"/>
                        </a:rPr>
                        <a:t> </a:t>
                      </a:r>
                      <a:r>
                        <a:rPr lang="en-US" sz="1600" u="sng" dirty="0" err="1">
                          <a:solidFill>
                            <a:schemeClr val="tx1"/>
                          </a:solidFill>
                          <a:effectLst/>
                          <a:cs typeface="B Nazanin" panose="00000400000000000000" pitchFamily="2" charset="-78"/>
                          <a:hlinkClick r:id="rId5" tooltip="Ligamentum nuchae"/>
                        </a:rPr>
                        <a:t>nuchae</a:t>
                      </a:r>
                      <a:r>
                        <a:rPr lang="en-US" sz="1600" dirty="0">
                          <a:solidFill>
                            <a:schemeClr val="tx1"/>
                          </a:solidFill>
                          <a:effectLst/>
                          <a:cs typeface="B Nazanin" panose="00000400000000000000" pitchFamily="2" charset="-78"/>
                        </a:rPr>
                        <a:t>.</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Middle fibers: </a:t>
                      </a:r>
                      <a:r>
                        <a:rPr lang="en-US" sz="1600" u="sng" dirty="0">
                          <a:solidFill>
                            <a:schemeClr val="tx1"/>
                          </a:solidFill>
                          <a:effectLst/>
                          <a:cs typeface="B Nazanin" panose="00000400000000000000" pitchFamily="2" charset="-78"/>
                          <a:hlinkClick r:id="rId2" tooltip="Spinous process"/>
                        </a:rPr>
                        <a:t>spinous process</a:t>
                      </a:r>
                      <a:r>
                        <a:rPr lang="en-US" sz="1600" dirty="0">
                          <a:solidFill>
                            <a:schemeClr val="tx1"/>
                          </a:solidFill>
                          <a:effectLst/>
                          <a:cs typeface="B Nazanin" panose="00000400000000000000" pitchFamily="2" charset="-78"/>
                        </a:rPr>
                        <a:t> of the seventh cervical, the spinous processes of the first, second, and third </a:t>
                      </a:r>
                      <a:r>
                        <a:rPr lang="en-US" sz="1600" u="sng" dirty="0">
                          <a:solidFill>
                            <a:schemeClr val="tx1"/>
                          </a:solidFill>
                          <a:effectLst/>
                          <a:cs typeface="B Nazanin" panose="00000400000000000000" pitchFamily="2" charset="-78"/>
                          <a:hlinkClick r:id="rId6" tooltip="Thoracic vertebrae"/>
                        </a:rPr>
                        <a:t>thoracic vertebrae</a:t>
                      </a:r>
                      <a:r>
                        <a:rPr lang="en-US" sz="1600" dirty="0">
                          <a:solidFill>
                            <a:schemeClr val="tx1"/>
                          </a:solidFill>
                          <a:effectLst/>
                          <a:cs typeface="B Nazanin" panose="00000400000000000000" pitchFamily="2" charset="-78"/>
                        </a:rPr>
                        <a:t>.</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Inferior fibers: spinous processes of the remaining thoracic vertebrae (T4–T12).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fa-IR" sz="1600" baseline="-25000" dirty="0">
                          <a:solidFill>
                            <a:schemeClr val="tx1"/>
                          </a:solidFill>
                          <a:effectLst/>
                          <a:cs typeface="B Nazanin" panose="00000400000000000000" pitchFamily="2" charset="-78"/>
                        </a:rPr>
                        <a:t> </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superior fibers: Posterior border of the lateral third of the </a:t>
                      </a:r>
                      <a:r>
                        <a:rPr lang="en-US" sz="1600" u="sng" dirty="0">
                          <a:solidFill>
                            <a:schemeClr val="tx1"/>
                          </a:solidFill>
                          <a:effectLst/>
                          <a:cs typeface="B Nazanin" panose="00000400000000000000" pitchFamily="2" charset="-78"/>
                          <a:hlinkClick r:id="rId7" tooltip="Clavicle"/>
                        </a:rPr>
                        <a:t>clavicle</a:t>
                      </a:r>
                      <a:r>
                        <a:rPr lang="en-US" sz="1600" dirty="0">
                          <a:solidFill>
                            <a:schemeClr val="tx1"/>
                          </a:solidFill>
                          <a:effectLst/>
                          <a:cs typeface="B Nazanin" panose="00000400000000000000" pitchFamily="2" charset="-78"/>
                        </a:rPr>
                        <a:t>.</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Middle fibers: Medial margin of the </a:t>
                      </a:r>
                      <a:r>
                        <a:rPr lang="en-US" sz="1600" u="sng" dirty="0">
                          <a:solidFill>
                            <a:schemeClr val="tx1"/>
                          </a:solidFill>
                          <a:effectLst/>
                          <a:cs typeface="B Nazanin" panose="00000400000000000000" pitchFamily="2" charset="-78"/>
                          <a:hlinkClick r:id="rId8" tooltip="Acromion"/>
                        </a:rPr>
                        <a:t>acromion</a:t>
                      </a:r>
                      <a:r>
                        <a:rPr lang="en-US" sz="1600" dirty="0">
                          <a:solidFill>
                            <a:schemeClr val="tx1"/>
                          </a:solidFill>
                          <a:effectLst/>
                          <a:cs typeface="B Nazanin" panose="00000400000000000000" pitchFamily="2" charset="-78"/>
                        </a:rPr>
                        <a:t>, and into the superior lip of the posterior border of the </a:t>
                      </a:r>
                      <a:r>
                        <a:rPr lang="en-US" sz="1600" u="sng" dirty="0">
                          <a:solidFill>
                            <a:schemeClr val="tx1"/>
                          </a:solidFill>
                          <a:effectLst/>
                          <a:cs typeface="B Nazanin" panose="00000400000000000000" pitchFamily="2" charset="-78"/>
                          <a:hlinkClick r:id="rId9" tooltip="Spine of the scapula"/>
                        </a:rPr>
                        <a:t>spine of the scapula</a:t>
                      </a:r>
                      <a:r>
                        <a:rPr lang="en-US"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 </a:t>
                      </a:r>
                      <a:endParaRPr lang="en-US" sz="1400" dirty="0">
                        <a:solidFill>
                          <a:schemeClr val="tx1"/>
                        </a:solidFill>
                        <a:effectLst/>
                        <a:cs typeface="B Nazanin" panose="00000400000000000000" pitchFamily="2" charset="-78"/>
                      </a:endParaRPr>
                    </a:p>
                    <a:p>
                      <a:pPr marL="0" marR="0" algn="justLow" rtl="1">
                        <a:lnSpc>
                          <a:spcPct val="107000"/>
                        </a:lnSpc>
                        <a:spcBef>
                          <a:spcPts val="0"/>
                        </a:spcBef>
                        <a:spcAft>
                          <a:spcPts val="0"/>
                        </a:spcAft>
                      </a:pPr>
                      <a:r>
                        <a:rPr lang="en-US" sz="1600" dirty="0">
                          <a:solidFill>
                            <a:schemeClr val="tx1"/>
                          </a:solidFill>
                          <a:effectLst/>
                          <a:cs typeface="B Nazanin" panose="00000400000000000000" pitchFamily="2" charset="-78"/>
                        </a:rPr>
                        <a:t>Inferior fibers: Near the scapula and end in an </a:t>
                      </a:r>
                      <a:r>
                        <a:rPr lang="en-US" sz="1600" u="sng" dirty="0">
                          <a:solidFill>
                            <a:schemeClr val="tx1"/>
                          </a:solidFill>
                          <a:effectLst/>
                          <a:cs typeface="B Nazanin" panose="00000400000000000000" pitchFamily="2" charset="-78"/>
                          <a:hlinkClick r:id="rId10" tooltip="Aponeurosis"/>
                        </a:rPr>
                        <a:t>aponeurosis</a:t>
                      </a:r>
                      <a:r>
                        <a:rPr lang="en-US" sz="1600" dirty="0">
                          <a:solidFill>
                            <a:schemeClr val="tx1"/>
                          </a:solidFill>
                          <a:effectLst/>
                          <a:cs typeface="B Nazanin" panose="00000400000000000000" pitchFamily="2" charset="-78"/>
                        </a:rPr>
                        <a:t>, to be inserted into a tubercle at the apex of this smooth triangular surface.</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Low" rtl="1">
                        <a:lnSpc>
                          <a:spcPct val="107000"/>
                        </a:lnSpc>
                        <a:spcBef>
                          <a:spcPts val="0"/>
                        </a:spcBef>
                        <a:spcAft>
                          <a:spcPts val="0"/>
                        </a:spcAft>
                      </a:pPr>
                      <a:r>
                        <a:rPr lang="fa-IR" sz="1600" dirty="0">
                          <a:solidFill>
                            <a:srgbClr val="FF0000"/>
                          </a:solidFill>
                          <a:effectLst/>
                          <a:cs typeface="B Nazanin" panose="00000400000000000000" pitchFamily="2" charset="-78"/>
                        </a:rPr>
                        <a:t>حرکت دادن ستون فقرات هنگامی که کتف ثابت است</a:t>
                      </a:r>
                      <a:r>
                        <a:rPr lang="en-US" sz="1600" dirty="0">
                          <a:solidFill>
                            <a:srgbClr val="FF0000"/>
                          </a:solidFill>
                          <a:effectLst/>
                          <a:cs typeface="B Nazanin" panose="00000400000000000000" pitchFamily="2" charset="-78"/>
                        </a:rPr>
                        <a:t>.</a:t>
                      </a:r>
                      <a:endParaRPr lang="en-US" sz="14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Low" rtl="1">
                        <a:lnSpc>
                          <a:spcPct val="107000"/>
                        </a:lnSpc>
                        <a:spcBef>
                          <a:spcPts val="0"/>
                        </a:spcBef>
                        <a:spcAft>
                          <a:spcPts val="0"/>
                        </a:spcAft>
                      </a:pPr>
                      <a:r>
                        <a:rPr lang="fa-IR" sz="1600" dirty="0">
                          <a:solidFill>
                            <a:schemeClr val="tx1"/>
                          </a:solidFill>
                          <a:effectLst/>
                          <a:cs typeface="B Nazanin" panose="00000400000000000000" pitchFamily="2" charset="-78"/>
                        </a:rPr>
                        <a:t>بخش نخاعی عصب زوج </a:t>
                      </a:r>
                      <a:r>
                        <a:rPr lang="en-US" sz="1600" dirty="0">
                          <a:solidFill>
                            <a:schemeClr val="tx1"/>
                          </a:solidFill>
                          <a:effectLst/>
                          <a:cs typeface="B Nazanin" panose="00000400000000000000" pitchFamily="2" charset="-78"/>
                        </a:rPr>
                        <a:t>XI</a:t>
                      </a:r>
                      <a:r>
                        <a:rPr lang="fa-IR" sz="1600" dirty="0">
                          <a:solidFill>
                            <a:schemeClr val="tx1"/>
                          </a:solidFill>
                          <a:effectLst/>
                          <a:cs typeface="B Nazanin" panose="00000400000000000000" pitchFamily="2" charset="-78"/>
                        </a:rPr>
                        <a:t> و </a:t>
                      </a:r>
                      <a:r>
                        <a:rPr lang="en-US" sz="1600" dirty="0">
                          <a:solidFill>
                            <a:schemeClr val="tx1"/>
                          </a:solidFill>
                          <a:effectLst/>
                          <a:cs typeface="B Nazanin" panose="00000400000000000000" pitchFamily="2" charset="-78"/>
                        </a:rPr>
                        <a:t>cervical plexus</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647993308"/>
                  </a:ext>
                </a:extLst>
              </a:tr>
            </a:tbl>
          </a:graphicData>
        </a:graphic>
      </p:graphicFrame>
    </p:spTree>
    <p:extLst>
      <p:ext uri="{BB962C8B-B14F-4D97-AF65-F5344CB8AC3E}">
        <p14:creationId xmlns:p14="http://schemas.microsoft.com/office/powerpoint/2010/main" val="600142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356745557"/>
              </p:ext>
            </p:extLst>
          </p:nvPr>
        </p:nvGraphicFramePr>
        <p:xfrm>
          <a:off x="1293224" y="1097280"/>
          <a:ext cx="9831976" cy="4843467"/>
        </p:xfrm>
        <a:graphic>
          <a:graphicData uri="http://schemas.openxmlformats.org/drawingml/2006/table">
            <a:tbl>
              <a:tblPr rtl="1" firstRow="1" firstCol="1" bandRow="1">
                <a:tableStyleId>{5C22544A-7EE6-4342-B048-85BDC9FD1C3A}</a:tableStyleId>
              </a:tblPr>
              <a:tblGrid>
                <a:gridCol w="1397037">
                  <a:extLst>
                    <a:ext uri="{9D8B030D-6E8A-4147-A177-3AD203B41FA5}">
                      <a16:colId xmlns:a16="http://schemas.microsoft.com/office/drawing/2014/main" val="3296354251"/>
                    </a:ext>
                  </a:extLst>
                </a:gridCol>
                <a:gridCol w="2534875">
                  <a:extLst>
                    <a:ext uri="{9D8B030D-6E8A-4147-A177-3AD203B41FA5}">
                      <a16:colId xmlns:a16="http://schemas.microsoft.com/office/drawing/2014/main" val="4176982144"/>
                    </a:ext>
                  </a:extLst>
                </a:gridCol>
                <a:gridCol w="1966688">
                  <a:extLst>
                    <a:ext uri="{9D8B030D-6E8A-4147-A177-3AD203B41FA5}">
                      <a16:colId xmlns:a16="http://schemas.microsoft.com/office/drawing/2014/main" val="1272651508"/>
                    </a:ext>
                  </a:extLst>
                </a:gridCol>
                <a:gridCol w="1966688">
                  <a:extLst>
                    <a:ext uri="{9D8B030D-6E8A-4147-A177-3AD203B41FA5}">
                      <a16:colId xmlns:a16="http://schemas.microsoft.com/office/drawing/2014/main" val="2815304035"/>
                    </a:ext>
                  </a:extLst>
                </a:gridCol>
                <a:gridCol w="1966688">
                  <a:extLst>
                    <a:ext uri="{9D8B030D-6E8A-4147-A177-3AD203B41FA5}">
                      <a16:colId xmlns:a16="http://schemas.microsoft.com/office/drawing/2014/main" val="3038008225"/>
                    </a:ext>
                  </a:extLst>
                </a:gridCol>
              </a:tblGrid>
              <a:tr h="4843467">
                <a:tc>
                  <a:txBody>
                    <a:bodyPr/>
                    <a:lstStyle/>
                    <a:p>
                      <a:pPr marL="0" marR="0" algn="r" rtl="1">
                        <a:lnSpc>
                          <a:spcPct val="107000"/>
                        </a:lnSpc>
                        <a:spcBef>
                          <a:spcPts val="0"/>
                        </a:spcBef>
                        <a:spcAft>
                          <a:spcPts val="0"/>
                        </a:spcAft>
                      </a:pPr>
                      <a:r>
                        <a:rPr lang="fa-IR" sz="1800">
                          <a:solidFill>
                            <a:schemeClr val="tx1"/>
                          </a:solidFill>
                          <a:effectLst/>
                          <a:cs typeface="B Nazanin" panose="00000400000000000000" pitchFamily="2" charset="-78"/>
                        </a:rPr>
                        <a:t>عضله بوکسیناتور</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در پایین: در طول سطح </a:t>
                      </a:r>
                      <a:r>
                        <a:rPr lang="fa-IR" sz="1800" u="sng" dirty="0">
                          <a:solidFill>
                            <a:schemeClr val="tx1"/>
                          </a:solidFill>
                          <a:effectLst/>
                          <a:cs typeface="B Nazanin" panose="00000400000000000000" pitchFamily="2" charset="-78"/>
                        </a:rPr>
                        <a:t>فاسیال مندیبل </a:t>
                      </a:r>
                      <a:r>
                        <a:rPr lang="fa-IR" sz="1800" dirty="0">
                          <a:solidFill>
                            <a:schemeClr val="tx1"/>
                          </a:solidFill>
                          <a:effectLst/>
                          <a:cs typeface="B Nazanin" panose="00000400000000000000" pitchFamily="2" charset="-78"/>
                        </a:rPr>
                        <a:t>تا پشت </a:t>
                      </a:r>
                      <a:r>
                        <a:rPr lang="fa-IR" sz="1800" u="sng" dirty="0">
                          <a:solidFill>
                            <a:schemeClr val="tx1"/>
                          </a:solidFill>
                          <a:effectLst/>
                          <a:cs typeface="B Nazanin" panose="00000400000000000000" pitchFamily="2" charset="-78"/>
                        </a:rPr>
                        <a:t>فورامن منتال</a:t>
                      </a:r>
                      <a:r>
                        <a:rPr lang="fa-IR" sz="1800" dirty="0">
                          <a:solidFill>
                            <a:schemeClr val="tx1"/>
                          </a:solidFill>
                          <a:effectLst/>
                          <a:cs typeface="B Nazanin" panose="00000400000000000000" pitchFamily="2" charset="-78"/>
                        </a:rPr>
                        <a:t>( باکال شلف)</a:t>
                      </a:r>
                    </a:p>
                    <a:p>
                      <a:pPr marL="0" marR="0" algn="r" rtl="1">
                        <a:lnSpc>
                          <a:spcPct val="107000"/>
                        </a:lnSpc>
                        <a:spcBef>
                          <a:spcPts val="0"/>
                        </a:spcBef>
                        <a:spcAft>
                          <a:spcPts val="0"/>
                        </a:spcAft>
                      </a:pP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u="sng" dirty="0">
                          <a:solidFill>
                            <a:schemeClr val="tx1"/>
                          </a:solidFill>
                          <a:effectLst/>
                          <a:cs typeface="B Nazanin" panose="00000400000000000000" pitchFamily="2" charset="-78"/>
                        </a:rPr>
                        <a:t>بالا: </a:t>
                      </a:r>
                      <a:r>
                        <a:rPr lang="fa-IR" sz="1800" dirty="0">
                          <a:solidFill>
                            <a:schemeClr val="tx1"/>
                          </a:solidFill>
                          <a:effectLst/>
                          <a:cs typeface="B Nazanin" panose="00000400000000000000" pitchFamily="2" charset="-78"/>
                        </a:rPr>
                        <a:t>سطح خارجی زایده آلوئولار ماگزیلا پشت زائده زایگوما  و رافه تریگومندیبولار</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در قدام به مخاط، لب ، پوست و گوشه دهان</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موقعیت </a:t>
                      </a:r>
                      <a:r>
                        <a:rPr lang="fa-IR" sz="1800" dirty="0">
                          <a:solidFill>
                            <a:srgbClr val="FF0000"/>
                          </a:solidFill>
                          <a:effectLst/>
                          <a:cs typeface="B Nazanin" panose="00000400000000000000" pitchFamily="2" charset="-78"/>
                        </a:rPr>
                        <a:t>گونه را در حین حرکات جویدن مندیبل حفظ می کند</a:t>
                      </a:r>
                      <a:r>
                        <a:rPr lang="fa-IR" sz="1800" dirty="0">
                          <a:solidFill>
                            <a:schemeClr val="tx1"/>
                          </a:solidFill>
                          <a:effectLst/>
                          <a:cs typeface="B Nazanin" panose="00000400000000000000" pitchFamily="2" charset="-78"/>
                        </a:rPr>
                        <a:t>. سوت زدن، فوت کردن، مکیدن، عقب کشیدن گوشه دهان صاف کردن گونه.</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شاخه باکال عصب </a:t>
                      </a:r>
                      <a:r>
                        <a:rPr lang="en-US" sz="1800" dirty="0">
                          <a:solidFill>
                            <a:schemeClr val="tx1"/>
                          </a:solidFill>
                          <a:effectLst/>
                          <a:cs typeface="B Nazanin" panose="00000400000000000000" pitchFamily="2" charset="-78"/>
                        </a:rPr>
                        <a:t>facial</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838821899"/>
                  </a:ext>
                </a:extLst>
              </a:tr>
            </a:tbl>
          </a:graphicData>
        </a:graphic>
      </p:graphicFrame>
    </p:spTree>
    <p:extLst>
      <p:ext uri="{BB962C8B-B14F-4D97-AF65-F5344CB8AC3E}">
        <p14:creationId xmlns:p14="http://schemas.microsoft.com/office/powerpoint/2010/main" val="2466801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0167031"/>
              </p:ext>
            </p:extLst>
          </p:nvPr>
        </p:nvGraphicFramePr>
        <p:xfrm>
          <a:off x="627797" y="1349157"/>
          <a:ext cx="11092510" cy="4069003"/>
        </p:xfrm>
        <a:graphic>
          <a:graphicData uri="http://schemas.openxmlformats.org/drawingml/2006/table">
            <a:tbl>
              <a:tblPr rtl="1" firstRow="1" firstCol="1" bandRow="1">
                <a:tableStyleId>{5C22544A-7EE6-4342-B048-85BDC9FD1C3A}</a:tableStyleId>
              </a:tblPr>
              <a:tblGrid>
                <a:gridCol w="1576147">
                  <a:extLst>
                    <a:ext uri="{9D8B030D-6E8A-4147-A177-3AD203B41FA5}">
                      <a16:colId xmlns:a16="http://schemas.microsoft.com/office/drawing/2014/main" val="1228682223"/>
                    </a:ext>
                  </a:extLst>
                </a:gridCol>
                <a:gridCol w="2007358">
                  <a:extLst>
                    <a:ext uri="{9D8B030D-6E8A-4147-A177-3AD203B41FA5}">
                      <a16:colId xmlns:a16="http://schemas.microsoft.com/office/drawing/2014/main" val="2248125024"/>
                    </a:ext>
                  </a:extLst>
                </a:gridCol>
                <a:gridCol w="2304744">
                  <a:extLst>
                    <a:ext uri="{9D8B030D-6E8A-4147-A177-3AD203B41FA5}">
                      <a16:colId xmlns:a16="http://schemas.microsoft.com/office/drawing/2014/main" val="2132530137"/>
                    </a:ext>
                  </a:extLst>
                </a:gridCol>
                <a:gridCol w="3568636">
                  <a:extLst>
                    <a:ext uri="{9D8B030D-6E8A-4147-A177-3AD203B41FA5}">
                      <a16:colId xmlns:a16="http://schemas.microsoft.com/office/drawing/2014/main" val="1479001395"/>
                    </a:ext>
                  </a:extLst>
                </a:gridCol>
                <a:gridCol w="1635625">
                  <a:extLst>
                    <a:ext uri="{9D8B030D-6E8A-4147-A177-3AD203B41FA5}">
                      <a16:colId xmlns:a16="http://schemas.microsoft.com/office/drawing/2014/main" val="2693966823"/>
                    </a:ext>
                  </a:extLst>
                </a:gridCol>
              </a:tblGrid>
              <a:tr h="4069003">
                <a:tc>
                  <a:txBody>
                    <a:bodyPr/>
                    <a:lstStyle/>
                    <a:p>
                      <a:pPr marL="0" marR="0" algn="just" rtl="1">
                        <a:lnSpc>
                          <a:spcPct val="107000"/>
                        </a:lnSpc>
                        <a:spcBef>
                          <a:spcPts val="0"/>
                        </a:spcBef>
                        <a:spcAft>
                          <a:spcPts val="0"/>
                        </a:spcAft>
                      </a:pPr>
                      <a:r>
                        <a:rPr lang="fa-IR" sz="1800">
                          <a:solidFill>
                            <a:schemeClr val="tx1"/>
                          </a:solidFill>
                          <a:effectLst/>
                          <a:cs typeface="B Nazanin" panose="00000400000000000000" pitchFamily="2" charset="-78"/>
                        </a:rPr>
                        <a:t>دیگاستریک</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800" u="sng" dirty="0">
                          <a:solidFill>
                            <a:schemeClr val="tx1"/>
                          </a:solidFill>
                          <a:effectLst/>
                          <a:cs typeface="B Nazanin" panose="00000400000000000000" pitchFamily="2" charset="-78"/>
                        </a:rPr>
                        <a:t>بطن خلفی: </a:t>
                      </a:r>
                      <a:r>
                        <a:rPr lang="fa-IR" sz="1800" dirty="0">
                          <a:solidFill>
                            <a:schemeClr val="tx1"/>
                          </a:solidFill>
                          <a:effectLst/>
                          <a:cs typeface="B Nazanin" panose="00000400000000000000" pitchFamily="2" charset="-78"/>
                        </a:rPr>
                        <a:t>از بریدگی ماستوئید تمپورال به سمت پایین نزول کرده </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u="sng" dirty="0">
                          <a:solidFill>
                            <a:schemeClr val="tx1"/>
                          </a:solidFill>
                          <a:effectLst/>
                          <a:cs typeface="B Nazanin" panose="00000400000000000000" pitchFamily="2" charset="-78"/>
                        </a:rPr>
                        <a:t>بطن قدامی: </a:t>
                      </a:r>
                      <a:r>
                        <a:rPr lang="fa-IR" sz="1800" dirty="0">
                          <a:solidFill>
                            <a:schemeClr val="tx1"/>
                          </a:solidFill>
                          <a:effectLst/>
                          <a:cs typeface="B Nazanin" panose="00000400000000000000" pitchFamily="2" charset="-78"/>
                        </a:rPr>
                        <a:t>از غلاف عضله شروع شده: این غلاف به هایوئید متصل است. </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en-US"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u="sng" dirty="0">
                          <a:solidFill>
                            <a:schemeClr val="tx1"/>
                          </a:solidFill>
                          <a:effectLst/>
                          <a:cs typeface="B Nazanin" panose="00000400000000000000" pitchFamily="2" charset="-78"/>
                        </a:rPr>
                        <a:t>بطن خلفی: </a:t>
                      </a:r>
                      <a:r>
                        <a:rPr lang="fa-IR" sz="1800" dirty="0">
                          <a:solidFill>
                            <a:schemeClr val="tx1"/>
                          </a:solidFill>
                          <a:effectLst/>
                          <a:cs typeface="B Nazanin" panose="00000400000000000000" pitchFamily="2" charset="-78"/>
                        </a:rPr>
                        <a:t>به تاندون بینابینی منتهی می شود. این تاندون توسط یک غلاف به هایوئید متصل می  شود.</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u="sng" dirty="0">
                          <a:solidFill>
                            <a:schemeClr val="tx1"/>
                          </a:solidFill>
                          <a:effectLst/>
                          <a:cs typeface="B Nazanin" panose="00000400000000000000" pitchFamily="2" charset="-78"/>
                        </a:rPr>
                        <a:t>بطن قدامی: </a:t>
                      </a:r>
                      <a:r>
                        <a:rPr lang="fa-IR" sz="1800" dirty="0">
                          <a:solidFill>
                            <a:schemeClr val="tx1"/>
                          </a:solidFill>
                          <a:effectLst/>
                          <a:cs typeface="B Nazanin" panose="00000400000000000000" pitchFamily="2" charset="-78"/>
                        </a:rPr>
                        <a:t>به حفره دیگاستریک واقع در سطح لینگوال مندیبل در ناحیه پاراسمفیر متصل می شود.</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1. </a:t>
                      </a:r>
                      <a:r>
                        <a:rPr lang="en-US" sz="1800" dirty="0">
                          <a:solidFill>
                            <a:srgbClr val="FF0000"/>
                          </a:solidFill>
                          <a:effectLst/>
                          <a:cs typeface="B Nazanin" panose="00000400000000000000" pitchFamily="2" charset="-78"/>
                        </a:rPr>
                        <a:t>Depression</a:t>
                      </a:r>
                      <a:r>
                        <a:rPr lang="fa-IR" sz="1800" dirty="0">
                          <a:solidFill>
                            <a:srgbClr val="FF0000"/>
                          </a:solidFill>
                          <a:effectLst/>
                          <a:cs typeface="B Nazanin" panose="00000400000000000000" pitchFamily="2" charset="-78"/>
                        </a:rPr>
                        <a:t> و </a:t>
                      </a:r>
                      <a:r>
                        <a:rPr lang="en-US" sz="1800" dirty="0">
                          <a:solidFill>
                            <a:srgbClr val="FF0000"/>
                          </a:solidFill>
                          <a:effectLst/>
                          <a:cs typeface="B Nazanin" panose="00000400000000000000" pitchFamily="2" charset="-78"/>
                        </a:rPr>
                        <a:t>retraction</a:t>
                      </a:r>
                      <a:r>
                        <a:rPr lang="fa-IR" sz="1800" dirty="0">
                          <a:solidFill>
                            <a:srgbClr val="FF0000"/>
                          </a:solidFill>
                          <a:effectLst/>
                          <a:cs typeface="B Nazanin" panose="00000400000000000000" pitchFamily="2" charset="-78"/>
                        </a:rPr>
                        <a:t> مندیبل</a:t>
                      </a:r>
                      <a:r>
                        <a:rPr lang="fa-IR" sz="1800" dirty="0">
                          <a:solidFill>
                            <a:schemeClr val="tx1"/>
                          </a:solidFill>
                          <a:effectLst/>
                          <a:cs typeface="B Nazanin" panose="00000400000000000000" pitchFamily="2" charset="-78"/>
                        </a:rPr>
                        <a:t>، در واقع زمانی که استخوان هایوئید توسط عضلات سوپراهایوئید و اینفراهایوئید در محل خود </a:t>
                      </a:r>
                      <a:r>
                        <a:rPr lang="en-US" sz="1800" dirty="0">
                          <a:solidFill>
                            <a:schemeClr val="tx1"/>
                          </a:solidFill>
                          <a:effectLst/>
                          <a:cs typeface="B Nazanin" panose="00000400000000000000" pitchFamily="2" charset="-78"/>
                        </a:rPr>
                        <a:t>fix</a:t>
                      </a:r>
                      <a:r>
                        <a:rPr lang="fa-IR" sz="1800" dirty="0">
                          <a:solidFill>
                            <a:schemeClr val="tx1"/>
                          </a:solidFill>
                          <a:effectLst/>
                          <a:cs typeface="B Nazanin" panose="00000400000000000000" pitchFamily="2" charset="-78"/>
                        </a:rPr>
                        <a:t> نگه داشته می شود انقباض این عضله مندیبل را به </a:t>
                      </a:r>
                      <a:r>
                        <a:rPr lang="fa-IR" sz="1800" dirty="0">
                          <a:solidFill>
                            <a:srgbClr val="FF0000"/>
                          </a:solidFill>
                          <a:effectLst/>
                          <a:cs typeface="B Nazanin" panose="00000400000000000000" pitchFamily="2" charset="-78"/>
                        </a:rPr>
                        <a:t>سمت پایین و عقب حرکت می دهد و دهان باز می شود</a:t>
                      </a:r>
                      <a:r>
                        <a:rPr lang="fa-IR" sz="1800" dirty="0">
                          <a:solidFill>
                            <a:schemeClr val="tx1"/>
                          </a:solidFill>
                          <a:effectLst/>
                          <a:cs typeface="B Nazanin" panose="00000400000000000000" pitchFamily="2" charset="-78"/>
                        </a:rPr>
                        <a:t>.</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2. هنگامی که مندیبل در محل خود ثابت باشد استخوان هایوئید با عملکرد عضلات دیگاستریک، سوپراهایوئید و اینفراهایویید به طرف بالا کشیده می شود که این مکانیسم در عمل بلع ضروری است.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بطن قدامی عصب تری ژمینال (شاخه مایلو هایوئید) </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بطن خلفی عصب </a:t>
                      </a:r>
                      <a:r>
                        <a:rPr lang="en-US" sz="1800" dirty="0">
                          <a:solidFill>
                            <a:schemeClr val="tx1"/>
                          </a:solidFill>
                          <a:effectLst/>
                          <a:cs typeface="B Nazanin" panose="00000400000000000000" pitchFamily="2" charset="-78"/>
                        </a:rPr>
                        <a:t>facial</a:t>
                      </a:r>
                      <a:endParaRPr lang="en-US" sz="1600" dirty="0">
                        <a:solidFill>
                          <a:schemeClr val="tx1"/>
                        </a:solidFill>
                        <a:effectLst/>
                        <a:cs typeface="B Nazanin" panose="00000400000000000000" pitchFamily="2" charset="-78"/>
                      </a:endParaRPr>
                    </a:p>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2172185829"/>
                  </a:ext>
                </a:extLst>
              </a:tr>
            </a:tbl>
          </a:graphicData>
        </a:graphic>
      </p:graphicFrame>
    </p:spTree>
    <p:extLst>
      <p:ext uri="{BB962C8B-B14F-4D97-AF65-F5344CB8AC3E}">
        <p14:creationId xmlns:p14="http://schemas.microsoft.com/office/powerpoint/2010/main" val="75229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2" y="470581"/>
            <a:ext cx="5368566" cy="5927792"/>
          </a:xfrm>
          <a:prstGeom prst="rect">
            <a:avLst/>
          </a:prstGeom>
        </p:spPr>
      </p:pic>
    </p:spTree>
    <p:extLst>
      <p:ext uri="{BB962C8B-B14F-4D97-AF65-F5344CB8AC3E}">
        <p14:creationId xmlns:p14="http://schemas.microsoft.com/office/powerpoint/2010/main" val="2635518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38594923"/>
              </p:ext>
            </p:extLst>
          </p:nvPr>
        </p:nvGraphicFramePr>
        <p:xfrm>
          <a:off x="966651" y="1175658"/>
          <a:ext cx="10489475" cy="4493622"/>
        </p:xfrm>
        <a:graphic>
          <a:graphicData uri="http://schemas.openxmlformats.org/drawingml/2006/table">
            <a:tbl>
              <a:tblPr rtl="1" firstRow="1" firstCol="1" bandRow="1">
                <a:tableStyleId>{5C22544A-7EE6-4342-B048-85BDC9FD1C3A}</a:tableStyleId>
              </a:tblPr>
              <a:tblGrid>
                <a:gridCol w="1490461">
                  <a:extLst>
                    <a:ext uri="{9D8B030D-6E8A-4147-A177-3AD203B41FA5}">
                      <a16:colId xmlns:a16="http://schemas.microsoft.com/office/drawing/2014/main" val="1938795811"/>
                    </a:ext>
                  </a:extLst>
                </a:gridCol>
                <a:gridCol w="1898230">
                  <a:extLst>
                    <a:ext uri="{9D8B030D-6E8A-4147-A177-3AD203B41FA5}">
                      <a16:colId xmlns:a16="http://schemas.microsoft.com/office/drawing/2014/main" val="2643759973"/>
                    </a:ext>
                  </a:extLst>
                </a:gridCol>
                <a:gridCol w="2179449">
                  <a:extLst>
                    <a:ext uri="{9D8B030D-6E8A-4147-A177-3AD203B41FA5}">
                      <a16:colId xmlns:a16="http://schemas.microsoft.com/office/drawing/2014/main" val="3410717654"/>
                    </a:ext>
                  </a:extLst>
                </a:gridCol>
                <a:gridCol w="3374630">
                  <a:extLst>
                    <a:ext uri="{9D8B030D-6E8A-4147-A177-3AD203B41FA5}">
                      <a16:colId xmlns:a16="http://schemas.microsoft.com/office/drawing/2014/main" val="458346373"/>
                    </a:ext>
                  </a:extLst>
                </a:gridCol>
                <a:gridCol w="1546705">
                  <a:extLst>
                    <a:ext uri="{9D8B030D-6E8A-4147-A177-3AD203B41FA5}">
                      <a16:colId xmlns:a16="http://schemas.microsoft.com/office/drawing/2014/main" val="3703986944"/>
                    </a:ext>
                  </a:extLst>
                </a:gridCol>
              </a:tblGrid>
              <a:tr h="4493622">
                <a:tc>
                  <a:txBody>
                    <a:bodyPr/>
                    <a:lstStyle/>
                    <a:p>
                      <a:pPr marL="0" marR="0" algn="r" rtl="1">
                        <a:lnSpc>
                          <a:spcPct val="107000"/>
                        </a:lnSpc>
                        <a:spcBef>
                          <a:spcPts val="0"/>
                        </a:spcBef>
                        <a:spcAft>
                          <a:spcPts val="0"/>
                        </a:spcAft>
                      </a:pPr>
                      <a:r>
                        <a:rPr lang="fa-IR" sz="1800">
                          <a:solidFill>
                            <a:schemeClr val="tx1"/>
                          </a:solidFill>
                          <a:effectLst/>
                          <a:cs typeface="B Nazanin" panose="00000400000000000000" pitchFamily="2" charset="-78"/>
                        </a:rPr>
                        <a:t>مایلوهایوئید</a:t>
                      </a:r>
                      <a:endParaRPr lang="en-US" sz="160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a:solidFill>
                            <a:schemeClr val="tx1"/>
                          </a:solidFill>
                          <a:effectLst/>
                          <a:cs typeface="B Nazanin" panose="00000400000000000000" pitchFamily="2" charset="-78"/>
                        </a:rPr>
                        <a:t> </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07000"/>
                        </a:lnSpc>
                        <a:spcBef>
                          <a:spcPts val="0"/>
                        </a:spcBef>
                        <a:spcAft>
                          <a:spcPts val="0"/>
                        </a:spcAft>
                      </a:pPr>
                      <a:r>
                        <a:rPr lang="fa-IR" sz="1800">
                          <a:solidFill>
                            <a:schemeClr val="tx1"/>
                          </a:solidFill>
                          <a:effectLst/>
                          <a:cs typeface="B Nazanin" panose="00000400000000000000" pitchFamily="2" charset="-78"/>
                        </a:rPr>
                        <a:t>از خط مایلوهایوئید واقع در تنه مندیبل مبدأ گرفته </a:t>
                      </a:r>
                      <a:endParaRPr lang="en-US" sz="160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a:solidFill>
                            <a:schemeClr val="tx1"/>
                          </a:solidFill>
                          <a:effectLst/>
                          <a:cs typeface="B Nazanin" panose="00000400000000000000" pitchFamily="2" charset="-78"/>
                        </a:rPr>
                        <a:t> </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u="sng" dirty="0">
                          <a:solidFill>
                            <a:schemeClr val="tx1"/>
                          </a:solidFill>
                          <a:effectLst/>
                          <a:cs typeface="B Nazanin" panose="00000400000000000000" pitchFamily="2" charset="-78"/>
                        </a:rPr>
                        <a:t>رشته های خلفی </a:t>
                      </a:r>
                      <a:r>
                        <a:rPr lang="fa-IR" sz="1800" dirty="0">
                          <a:solidFill>
                            <a:schemeClr val="tx1"/>
                          </a:solidFill>
                          <a:effectLst/>
                          <a:cs typeface="B Nazanin" panose="00000400000000000000" pitchFamily="2" charset="-78"/>
                        </a:rPr>
                        <a:t>به سمت پایین، داخل و عقب طی مسیر کرده و به تنه هایوئید متصل می شود. </a:t>
                      </a:r>
                      <a:r>
                        <a:rPr lang="fa-IR" sz="1800" u="sng" dirty="0">
                          <a:solidFill>
                            <a:schemeClr val="tx1"/>
                          </a:solidFill>
                          <a:effectLst/>
                          <a:cs typeface="B Nazanin" panose="00000400000000000000" pitchFamily="2" charset="-78"/>
                        </a:rPr>
                        <a:t>الیاف میانی و قدامی </a:t>
                      </a:r>
                      <a:r>
                        <a:rPr lang="fa-IR" sz="1800" dirty="0">
                          <a:solidFill>
                            <a:schemeClr val="tx1"/>
                          </a:solidFill>
                          <a:effectLst/>
                          <a:cs typeface="B Nazanin" panose="00000400000000000000" pitchFamily="2" charset="-78"/>
                        </a:rPr>
                        <a:t>این عضله در خط میانی به هم می رسند و رافه مایلوهایوئید را تشکیل می دهند. این عضله کف دهان را تشکیل می دهد.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1. در حالیکه عضلات اینفراهایوئید استخوان هایوئید را ثابت نگه داشته اند انقباض این عضله و عضله جنیوهایویید سبب </a:t>
                      </a:r>
                      <a:r>
                        <a:rPr lang="en-US" sz="1800" dirty="0">
                          <a:solidFill>
                            <a:srgbClr val="FF0000"/>
                          </a:solidFill>
                          <a:effectLst/>
                          <a:cs typeface="B Nazanin" panose="00000400000000000000" pitchFamily="2" charset="-78"/>
                        </a:rPr>
                        <a:t>depression</a:t>
                      </a:r>
                      <a:r>
                        <a:rPr lang="fa-IR" sz="1800" dirty="0">
                          <a:solidFill>
                            <a:srgbClr val="FF0000"/>
                          </a:solidFill>
                          <a:effectLst/>
                          <a:cs typeface="B Nazanin" panose="00000400000000000000" pitchFamily="2" charset="-78"/>
                        </a:rPr>
                        <a:t> و  </a:t>
                      </a:r>
                      <a:r>
                        <a:rPr lang="en-US" sz="1800" dirty="0">
                          <a:solidFill>
                            <a:srgbClr val="FF0000"/>
                          </a:solidFill>
                          <a:effectLst/>
                          <a:cs typeface="B Nazanin" panose="00000400000000000000" pitchFamily="2" charset="-78"/>
                        </a:rPr>
                        <a:t>retraction</a:t>
                      </a:r>
                      <a:r>
                        <a:rPr lang="fa-IR" sz="1800" dirty="0">
                          <a:solidFill>
                            <a:srgbClr val="FF0000"/>
                          </a:solidFill>
                          <a:effectLst/>
                          <a:cs typeface="B Nazanin" panose="00000400000000000000" pitchFamily="2" charset="-78"/>
                        </a:rPr>
                        <a:t>  مندیبل می شود.</a:t>
                      </a:r>
                      <a:endParaRPr lang="en-US" sz="1600" dirty="0">
                        <a:solidFill>
                          <a:srgbClr val="FF0000"/>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2</a:t>
                      </a:r>
                      <a:r>
                        <a:rPr lang="en-US" sz="1800" dirty="0">
                          <a:solidFill>
                            <a:schemeClr val="tx1"/>
                          </a:solidFill>
                          <a:effectLst/>
                          <a:cs typeface="B Nazanin" panose="00000400000000000000" pitchFamily="2" charset="-78"/>
                        </a:rPr>
                        <a:t>-</a:t>
                      </a:r>
                      <a:r>
                        <a:rPr lang="fa-IR" sz="1800" dirty="0">
                          <a:solidFill>
                            <a:schemeClr val="tx1"/>
                          </a:solidFill>
                          <a:effectLst/>
                          <a:cs typeface="B Nazanin" panose="00000400000000000000" pitchFamily="2" charset="-78"/>
                        </a:rPr>
                        <a:t> در هنگام بلع کف دهان را بالا می آورد.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شاخه مایلوهایویید از تنه خلفی عصب مندیبولار</a:t>
                      </a: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3913381826"/>
                  </a:ext>
                </a:extLst>
              </a:tr>
            </a:tbl>
          </a:graphicData>
        </a:graphic>
      </p:graphicFrame>
    </p:spTree>
    <p:extLst>
      <p:ext uri="{BB962C8B-B14F-4D97-AF65-F5344CB8AC3E}">
        <p14:creationId xmlns:p14="http://schemas.microsoft.com/office/powerpoint/2010/main" val="965808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31547456"/>
              </p:ext>
            </p:extLst>
          </p:nvPr>
        </p:nvGraphicFramePr>
        <p:xfrm>
          <a:off x="613953" y="1065650"/>
          <a:ext cx="10792002" cy="4721195"/>
        </p:xfrm>
        <a:graphic>
          <a:graphicData uri="http://schemas.openxmlformats.org/drawingml/2006/table">
            <a:tbl>
              <a:tblPr rtl="1" firstRow="1" firstCol="1" bandRow="1">
                <a:tableStyleId>{5C22544A-7EE6-4342-B048-85BDC9FD1C3A}</a:tableStyleId>
              </a:tblPr>
              <a:tblGrid>
                <a:gridCol w="1533447">
                  <a:extLst>
                    <a:ext uri="{9D8B030D-6E8A-4147-A177-3AD203B41FA5}">
                      <a16:colId xmlns:a16="http://schemas.microsoft.com/office/drawing/2014/main" val="1422932309"/>
                    </a:ext>
                  </a:extLst>
                </a:gridCol>
                <a:gridCol w="1952976">
                  <a:extLst>
                    <a:ext uri="{9D8B030D-6E8A-4147-A177-3AD203B41FA5}">
                      <a16:colId xmlns:a16="http://schemas.microsoft.com/office/drawing/2014/main" val="3271907455"/>
                    </a:ext>
                  </a:extLst>
                </a:gridCol>
                <a:gridCol w="1871000">
                  <a:extLst>
                    <a:ext uri="{9D8B030D-6E8A-4147-A177-3AD203B41FA5}">
                      <a16:colId xmlns:a16="http://schemas.microsoft.com/office/drawing/2014/main" val="1139704270"/>
                    </a:ext>
                  </a:extLst>
                </a:gridCol>
                <a:gridCol w="3843265">
                  <a:extLst>
                    <a:ext uri="{9D8B030D-6E8A-4147-A177-3AD203B41FA5}">
                      <a16:colId xmlns:a16="http://schemas.microsoft.com/office/drawing/2014/main" val="3915328756"/>
                    </a:ext>
                  </a:extLst>
                </a:gridCol>
                <a:gridCol w="1591314">
                  <a:extLst>
                    <a:ext uri="{9D8B030D-6E8A-4147-A177-3AD203B41FA5}">
                      <a16:colId xmlns:a16="http://schemas.microsoft.com/office/drawing/2014/main" val="3163731316"/>
                    </a:ext>
                  </a:extLst>
                </a:gridCol>
              </a:tblGrid>
              <a:tr h="4721195">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مایلوهایوئید</a:t>
                      </a: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از خط مایلوهایوئید واقع در تنه مندیبل مبدأ گرفته </a:t>
                      </a: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رشته های خلفی به سمت پایین، داخل و عقب طی مسیر کرده و به تنه هایوئید متصل می شود. الیاف میانی و قدامی این عضله در خط میانی به هم می رسند و رافه مایلوهایوئید را تشکیل می دهند. این عضله کف دهان را تشکیل می دهد.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1. در حالیکه عضلات اینفراهایوئید استخوان هایوئید را ثابت نگه داشته اند انقباض این عضله و عضله جنیوهایویید </a:t>
                      </a:r>
                      <a:r>
                        <a:rPr lang="fa-IR" sz="1800" dirty="0">
                          <a:solidFill>
                            <a:srgbClr val="FF0000"/>
                          </a:solidFill>
                          <a:effectLst/>
                          <a:cs typeface="B Nazanin" panose="00000400000000000000" pitchFamily="2" charset="-78"/>
                        </a:rPr>
                        <a:t>سبب </a:t>
                      </a:r>
                      <a:r>
                        <a:rPr lang="en-US" sz="1800" dirty="0">
                          <a:solidFill>
                            <a:srgbClr val="FF0000"/>
                          </a:solidFill>
                          <a:effectLst/>
                          <a:cs typeface="B Nazanin" panose="00000400000000000000" pitchFamily="2" charset="-78"/>
                        </a:rPr>
                        <a:t>depression</a:t>
                      </a:r>
                      <a:r>
                        <a:rPr lang="fa-IR" sz="1800" dirty="0">
                          <a:solidFill>
                            <a:srgbClr val="FF0000"/>
                          </a:solidFill>
                          <a:effectLst/>
                          <a:cs typeface="B Nazanin" panose="00000400000000000000" pitchFamily="2" charset="-78"/>
                        </a:rPr>
                        <a:t> و  </a:t>
                      </a:r>
                      <a:r>
                        <a:rPr lang="en-US" sz="1800" dirty="0">
                          <a:solidFill>
                            <a:srgbClr val="FF0000"/>
                          </a:solidFill>
                          <a:effectLst/>
                          <a:cs typeface="B Nazanin" panose="00000400000000000000" pitchFamily="2" charset="-78"/>
                        </a:rPr>
                        <a:t>retraction</a:t>
                      </a:r>
                      <a:r>
                        <a:rPr lang="fa-IR" sz="1800" dirty="0">
                          <a:solidFill>
                            <a:srgbClr val="FF0000"/>
                          </a:solidFill>
                          <a:effectLst/>
                          <a:cs typeface="B Nazanin" panose="00000400000000000000" pitchFamily="2" charset="-78"/>
                        </a:rPr>
                        <a:t>  مندیبل می شود</a:t>
                      </a:r>
                      <a:r>
                        <a:rPr lang="fa-IR" sz="1800" dirty="0">
                          <a:solidFill>
                            <a:schemeClr val="tx1"/>
                          </a:solidFill>
                          <a:effectLst/>
                          <a:cs typeface="B Nazanin" panose="00000400000000000000" pitchFamily="2" charset="-78"/>
                        </a:rPr>
                        <a:t>.</a:t>
                      </a: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2</a:t>
                      </a:r>
                      <a:r>
                        <a:rPr lang="en-US" sz="1800" dirty="0">
                          <a:solidFill>
                            <a:schemeClr val="tx1"/>
                          </a:solidFill>
                          <a:effectLst/>
                          <a:cs typeface="B Nazanin" panose="00000400000000000000" pitchFamily="2" charset="-78"/>
                        </a:rPr>
                        <a:t>-</a:t>
                      </a:r>
                      <a:r>
                        <a:rPr lang="fa-IR" sz="1800" dirty="0">
                          <a:solidFill>
                            <a:schemeClr val="tx1"/>
                          </a:solidFill>
                          <a:effectLst/>
                          <a:cs typeface="B Nazanin" panose="00000400000000000000" pitchFamily="2" charset="-78"/>
                        </a:rPr>
                        <a:t> در هنگام بلع کف دهان را بالا می آورد.</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شاخه مایلوهایویید از تنه خلفی عصب مندیبولار</a:t>
                      </a:r>
                      <a:endParaRPr lang="en-US" sz="16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1800" dirty="0">
                          <a:solidFill>
                            <a:schemeClr val="tx1"/>
                          </a:solidFill>
                          <a:effectLst/>
                          <a:cs typeface="B Nazanin" panose="00000400000000000000" pitchFamily="2" charset="-78"/>
                        </a:rPr>
                        <a:t>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1631055780"/>
                  </a:ext>
                </a:extLst>
              </a:tr>
            </a:tbl>
          </a:graphicData>
        </a:graphic>
      </p:graphicFrame>
    </p:spTree>
    <p:extLst>
      <p:ext uri="{BB962C8B-B14F-4D97-AF65-F5344CB8AC3E}">
        <p14:creationId xmlns:p14="http://schemas.microsoft.com/office/powerpoint/2010/main" val="2083658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39980" y="525028"/>
            <a:ext cx="6081459" cy="5823519"/>
          </a:xfrm>
          <a:prstGeom prst="rect">
            <a:avLst/>
          </a:prstGeom>
        </p:spPr>
      </p:pic>
    </p:spTree>
    <p:extLst>
      <p:ext uri="{BB962C8B-B14F-4D97-AF65-F5344CB8AC3E}">
        <p14:creationId xmlns:p14="http://schemas.microsoft.com/office/powerpoint/2010/main" val="56658179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11953129"/>
              </p:ext>
            </p:extLst>
          </p:nvPr>
        </p:nvGraphicFramePr>
        <p:xfrm>
          <a:off x="859810" y="1214847"/>
          <a:ext cx="10583251" cy="3261620"/>
        </p:xfrm>
        <a:graphic>
          <a:graphicData uri="http://schemas.openxmlformats.org/drawingml/2006/table">
            <a:tbl>
              <a:tblPr rtl="1" firstRow="1" firstCol="1" bandRow="1">
                <a:tableStyleId>{5C22544A-7EE6-4342-B048-85BDC9FD1C3A}</a:tableStyleId>
              </a:tblPr>
              <a:tblGrid>
                <a:gridCol w="1503787">
                  <a:extLst>
                    <a:ext uri="{9D8B030D-6E8A-4147-A177-3AD203B41FA5}">
                      <a16:colId xmlns:a16="http://schemas.microsoft.com/office/drawing/2014/main" val="1056962659"/>
                    </a:ext>
                  </a:extLst>
                </a:gridCol>
                <a:gridCol w="1915199">
                  <a:extLst>
                    <a:ext uri="{9D8B030D-6E8A-4147-A177-3AD203B41FA5}">
                      <a16:colId xmlns:a16="http://schemas.microsoft.com/office/drawing/2014/main" val="1158901955"/>
                    </a:ext>
                  </a:extLst>
                </a:gridCol>
                <a:gridCol w="2198933">
                  <a:extLst>
                    <a:ext uri="{9D8B030D-6E8A-4147-A177-3AD203B41FA5}">
                      <a16:colId xmlns:a16="http://schemas.microsoft.com/office/drawing/2014/main" val="3067524283"/>
                    </a:ext>
                  </a:extLst>
                </a:gridCol>
                <a:gridCol w="3404799">
                  <a:extLst>
                    <a:ext uri="{9D8B030D-6E8A-4147-A177-3AD203B41FA5}">
                      <a16:colId xmlns:a16="http://schemas.microsoft.com/office/drawing/2014/main" val="2942845669"/>
                    </a:ext>
                  </a:extLst>
                </a:gridCol>
                <a:gridCol w="1560533">
                  <a:extLst>
                    <a:ext uri="{9D8B030D-6E8A-4147-A177-3AD203B41FA5}">
                      <a16:colId xmlns:a16="http://schemas.microsoft.com/office/drawing/2014/main" val="3679575161"/>
                    </a:ext>
                  </a:extLst>
                </a:gridCol>
              </a:tblGrid>
              <a:tr h="3261620">
                <a:tc>
                  <a:txBody>
                    <a:bodyPr/>
                    <a:lstStyle/>
                    <a:p>
                      <a:pPr marL="0" marR="0" algn="r" rtl="1">
                        <a:lnSpc>
                          <a:spcPct val="107000"/>
                        </a:lnSpc>
                        <a:spcBef>
                          <a:spcPts val="0"/>
                        </a:spcBef>
                        <a:spcAft>
                          <a:spcPts val="0"/>
                        </a:spcAft>
                      </a:pPr>
                      <a:r>
                        <a:rPr lang="fa-IR" sz="2000">
                          <a:solidFill>
                            <a:schemeClr val="tx1"/>
                          </a:solidFill>
                          <a:effectLst/>
                          <a:cs typeface="B Nazanin" panose="00000400000000000000" pitchFamily="2" charset="-78"/>
                        </a:rPr>
                        <a:t>استیلوهایوئید</a:t>
                      </a:r>
                      <a:endParaRPr lang="en-US" sz="18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از قاعده زائده استیلوئید مبدأ گرفته و در جلو و داخل عضله دیگامتریک حرکت می کند.</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این عضله توسط عضله دیگاستریک سوراخ شده و نهایتاً به مارجین لترال هایوئید در محل اتصال شاخ بزرگ به تنه متصل می شود.</a:t>
                      </a:r>
                      <a:endParaRPr lang="en-US" sz="18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در هنگام </a:t>
                      </a:r>
                      <a:r>
                        <a:rPr lang="fa-IR" sz="2000" dirty="0">
                          <a:solidFill>
                            <a:srgbClr val="FF0000"/>
                          </a:solidFill>
                          <a:effectLst/>
                          <a:cs typeface="B Nazanin" panose="00000400000000000000" pitchFamily="2" charset="-78"/>
                        </a:rPr>
                        <a:t>بلع هایویید را به بالا و عقب می کشد</a:t>
                      </a:r>
                      <a:endParaRPr lang="en-US" sz="1800"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عصب </a:t>
                      </a:r>
                      <a:r>
                        <a:rPr lang="en-US" sz="2000" dirty="0">
                          <a:solidFill>
                            <a:schemeClr val="tx1"/>
                          </a:solidFill>
                          <a:effectLst/>
                          <a:cs typeface="B Nazanin" panose="00000400000000000000" pitchFamily="2" charset="-78"/>
                        </a:rPr>
                        <a:t>facial</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3529882424"/>
                  </a:ext>
                </a:extLst>
              </a:tr>
            </a:tbl>
          </a:graphicData>
        </a:graphic>
      </p:graphicFrame>
    </p:spTree>
    <p:extLst>
      <p:ext uri="{BB962C8B-B14F-4D97-AF65-F5344CB8AC3E}">
        <p14:creationId xmlns:p14="http://schemas.microsoft.com/office/powerpoint/2010/main" val="34026237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39351241"/>
              </p:ext>
            </p:extLst>
          </p:nvPr>
        </p:nvGraphicFramePr>
        <p:xfrm>
          <a:off x="1058091" y="2442753"/>
          <a:ext cx="10228218" cy="2599509"/>
        </p:xfrm>
        <a:graphic>
          <a:graphicData uri="http://schemas.openxmlformats.org/drawingml/2006/table">
            <a:tbl>
              <a:tblPr rtl="1" firstRow="1" firstCol="1" bandRow="1">
                <a:tableStyleId>{5C22544A-7EE6-4342-B048-85BDC9FD1C3A}</a:tableStyleId>
              </a:tblPr>
              <a:tblGrid>
                <a:gridCol w="1453339">
                  <a:extLst>
                    <a:ext uri="{9D8B030D-6E8A-4147-A177-3AD203B41FA5}">
                      <a16:colId xmlns:a16="http://schemas.microsoft.com/office/drawing/2014/main" val="2627496700"/>
                    </a:ext>
                  </a:extLst>
                </a:gridCol>
                <a:gridCol w="1850951">
                  <a:extLst>
                    <a:ext uri="{9D8B030D-6E8A-4147-A177-3AD203B41FA5}">
                      <a16:colId xmlns:a16="http://schemas.microsoft.com/office/drawing/2014/main" val="1896568404"/>
                    </a:ext>
                  </a:extLst>
                </a:gridCol>
                <a:gridCol w="2125166">
                  <a:extLst>
                    <a:ext uri="{9D8B030D-6E8A-4147-A177-3AD203B41FA5}">
                      <a16:colId xmlns:a16="http://schemas.microsoft.com/office/drawing/2014/main" val="1617219192"/>
                    </a:ext>
                  </a:extLst>
                </a:gridCol>
                <a:gridCol w="3290580">
                  <a:extLst>
                    <a:ext uri="{9D8B030D-6E8A-4147-A177-3AD203B41FA5}">
                      <a16:colId xmlns:a16="http://schemas.microsoft.com/office/drawing/2014/main" val="3242801071"/>
                    </a:ext>
                  </a:extLst>
                </a:gridCol>
                <a:gridCol w="1508182">
                  <a:extLst>
                    <a:ext uri="{9D8B030D-6E8A-4147-A177-3AD203B41FA5}">
                      <a16:colId xmlns:a16="http://schemas.microsoft.com/office/drawing/2014/main" val="4213474922"/>
                    </a:ext>
                  </a:extLst>
                </a:gridCol>
              </a:tblGrid>
              <a:tr h="2599509">
                <a:tc>
                  <a:txBody>
                    <a:bodyPr/>
                    <a:lstStyle/>
                    <a:p>
                      <a:pPr marL="0" marR="0" algn="r" rtl="1">
                        <a:lnSpc>
                          <a:spcPct val="107000"/>
                        </a:lnSpc>
                        <a:spcBef>
                          <a:spcPts val="0"/>
                        </a:spcBef>
                        <a:spcAft>
                          <a:spcPts val="0"/>
                        </a:spcAft>
                      </a:pPr>
                      <a:r>
                        <a:rPr lang="fa-IR" sz="2000">
                          <a:solidFill>
                            <a:schemeClr val="tx1"/>
                          </a:solidFill>
                          <a:effectLst/>
                          <a:cs typeface="B Nazanin" panose="00000400000000000000" pitchFamily="2" charset="-78"/>
                        </a:rPr>
                        <a:t>جنیوهایویید</a:t>
                      </a:r>
                      <a:endParaRPr lang="en-US" sz="18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از خار چانه ای تحتانی </a:t>
                      </a:r>
                      <a:endParaRPr lang="en-US" sz="18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a:solidFill>
                            <a:schemeClr val="tx1"/>
                          </a:solidFill>
                          <a:effectLst/>
                          <a:cs typeface="B Nazanin" panose="00000400000000000000" pitchFamily="2" charset="-78"/>
                        </a:rPr>
                        <a:t>الیاف آن به سمت پایین، داخل و عقب طی مسیر کرده و به سطح قدامی تنه هایوئید متصل می شود</a:t>
                      </a:r>
                      <a:endParaRPr lang="en-US" sz="18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به هنگام انقباض هایوئید را به سمت بالا می آورد.</a:t>
                      </a:r>
                      <a:endParaRPr lang="en-US" sz="18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2000" dirty="0">
                          <a:solidFill>
                            <a:srgbClr val="FF0000"/>
                          </a:solidFill>
                          <a:effectLst/>
                          <a:cs typeface="B Nazanin" panose="00000400000000000000" pitchFamily="2" charset="-78"/>
                        </a:rPr>
                        <a:t>مندیبل را به عقب می برد.</a:t>
                      </a:r>
                      <a:endParaRPr lang="en-US" sz="1800" dirty="0">
                        <a:solidFill>
                          <a:srgbClr val="FF0000"/>
                        </a:solidFill>
                        <a:effectLst/>
                        <a:cs typeface="B Nazanin" panose="00000400000000000000" pitchFamily="2" charset="-78"/>
                      </a:endParaRPr>
                    </a:p>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و به مایلوهایویید در </a:t>
                      </a:r>
                      <a:r>
                        <a:rPr lang="fa-IR" sz="2000" dirty="0">
                          <a:solidFill>
                            <a:srgbClr val="FF0000"/>
                          </a:solidFill>
                          <a:effectLst/>
                          <a:cs typeface="B Nazanin" panose="00000400000000000000" pitchFamily="2" charset="-78"/>
                        </a:rPr>
                        <a:t>بالا بردن زبان </a:t>
                      </a:r>
                      <a:r>
                        <a:rPr lang="fa-IR" sz="2000" dirty="0">
                          <a:solidFill>
                            <a:schemeClr val="tx1"/>
                          </a:solidFill>
                          <a:effectLst/>
                          <a:cs typeface="B Nazanin" panose="00000400000000000000" pitchFamily="2" charset="-78"/>
                        </a:rPr>
                        <a:t>کمک می کند.</a:t>
                      </a:r>
                      <a:endParaRPr lang="en-US" sz="1800" dirty="0">
                        <a:solidFill>
                          <a:schemeClr val="tx1"/>
                        </a:solidFill>
                        <a:effectLst/>
                        <a:cs typeface="B Nazanin" panose="00000400000000000000" pitchFamily="2" charset="-78"/>
                      </a:endParaRPr>
                    </a:p>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r" rtl="1">
                        <a:lnSpc>
                          <a:spcPct val="107000"/>
                        </a:lnSpc>
                        <a:spcBef>
                          <a:spcPts val="0"/>
                        </a:spcBef>
                        <a:spcAft>
                          <a:spcPts val="0"/>
                        </a:spcAft>
                      </a:pPr>
                      <a:r>
                        <a:rPr lang="fa-IR" sz="2000" dirty="0">
                          <a:solidFill>
                            <a:schemeClr val="tx1"/>
                          </a:solidFill>
                          <a:effectLst/>
                          <a:cs typeface="B Nazanin" panose="00000400000000000000" pitchFamily="2" charset="-78"/>
                        </a:rPr>
                        <a:t>از </a:t>
                      </a:r>
                      <a:r>
                        <a:rPr lang="en-US" sz="2000" dirty="0">
                          <a:solidFill>
                            <a:schemeClr val="tx1"/>
                          </a:solidFill>
                          <a:effectLst/>
                          <a:cs typeface="B Nazanin" panose="00000400000000000000" pitchFamily="2" charset="-78"/>
                        </a:rPr>
                        <a:t>C</a:t>
                      </a:r>
                      <a:r>
                        <a:rPr lang="en-US" sz="2000" baseline="-25000" dirty="0">
                          <a:solidFill>
                            <a:schemeClr val="tx1"/>
                          </a:solidFill>
                          <a:effectLst/>
                          <a:cs typeface="B Nazanin" panose="00000400000000000000" pitchFamily="2" charset="-78"/>
                        </a:rPr>
                        <a:t>1</a:t>
                      </a:r>
                      <a:r>
                        <a:rPr lang="fa-IR" sz="2000" dirty="0">
                          <a:solidFill>
                            <a:schemeClr val="tx1"/>
                          </a:solidFill>
                          <a:effectLst/>
                          <a:cs typeface="B Nazanin" panose="00000400000000000000" pitchFamily="2" charset="-78"/>
                        </a:rPr>
                        <a:t> همراه با هیپوگلوس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2666661215"/>
                  </a:ext>
                </a:extLst>
              </a:tr>
            </a:tbl>
          </a:graphicData>
        </a:graphic>
      </p:graphicFrame>
    </p:spTree>
    <p:extLst>
      <p:ext uri="{BB962C8B-B14F-4D97-AF65-F5344CB8AC3E}">
        <p14:creationId xmlns:p14="http://schemas.microsoft.com/office/powerpoint/2010/main" val="38939205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7055339"/>
              </p:ext>
            </p:extLst>
          </p:nvPr>
        </p:nvGraphicFramePr>
        <p:xfrm>
          <a:off x="1232260" y="966653"/>
          <a:ext cx="9532077" cy="1546692"/>
        </p:xfrm>
        <a:graphic>
          <a:graphicData uri="http://schemas.openxmlformats.org/drawingml/2006/table">
            <a:tbl>
              <a:tblPr rtl="1" firstRow="1" firstCol="1" bandRow="1">
                <a:tableStyleId>{5C22544A-7EE6-4342-B048-85BDC9FD1C3A}</a:tableStyleId>
              </a:tblPr>
              <a:tblGrid>
                <a:gridCol w="1354424">
                  <a:extLst>
                    <a:ext uri="{9D8B030D-6E8A-4147-A177-3AD203B41FA5}">
                      <a16:colId xmlns:a16="http://schemas.microsoft.com/office/drawing/2014/main" val="2775983399"/>
                    </a:ext>
                  </a:extLst>
                </a:gridCol>
                <a:gridCol w="1724974">
                  <a:extLst>
                    <a:ext uri="{9D8B030D-6E8A-4147-A177-3AD203B41FA5}">
                      <a16:colId xmlns:a16="http://schemas.microsoft.com/office/drawing/2014/main" val="2321499177"/>
                    </a:ext>
                  </a:extLst>
                </a:gridCol>
                <a:gridCol w="1980525">
                  <a:extLst>
                    <a:ext uri="{9D8B030D-6E8A-4147-A177-3AD203B41FA5}">
                      <a16:colId xmlns:a16="http://schemas.microsoft.com/office/drawing/2014/main" val="847347452"/>
                    </a:ext>
                  </a:extLst>
                </a:gridCol>
                <a:gridCol w="3066620">
                  <a:extLst>
                    <a:ext uri="{9D8B030D-6E8A-4147-A177-3AD203B41FA5}">
                      <a16:colId xmlns:a16="http://schemas.microsoft.com/office/drawing/2014/main" val="242446513"/>
                    </a:ext>
                  </a:extLst>
                </a:gridCol>
                <a:gridCol w="1405534">
                  <a:extLst>
                    <a:ext uri="{9D8B030D-6E8A-4147-A177-3AD203B41FA5}">
                      <a16:colId xmlns:a16="http://schemas.microsoft.com/office/drawing/2014/main" val="1181885141"/>
                    </a:ext>
                  </a:extLst>
                </a:gridCol>
              </a:tblGrid>
              <a:tr h="1546692">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جنیوگلوس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خار چانه ای فوقانی مندیبل</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a:solidFill>
                            <a:schemeClr val="tx1"/>
                          </a:solidFill>
                          <a:effectLst/>
                          <a:cs typeface="B Nazanin" panose="00000400000000000000" pitchFamily="2" charset="-78"/>
                        </a:rPr>
                        <a:t>بردر طرفی بادی زبان و غلاف عضلۀ زبان (</a:t>
                      </a:r>
                      <a:r>
                        <a:rPr lang="en-US" sz="1800">
                          <a:solidFill>
                            <a:schemeClr val="tx1"/>
                          </a:solidFill>
                          <a:effectLst/>
                          <a:cs typeface="B Nazanin" panose="00000400000000000000" pitchFamily="2" charset="-78"/>
                        </a:rPr>
                        <a:t>lingual aponeurosis</a:t>
                      </a:r>
                      <a:r>
                        <a:rPr lang="fa-IR" sz="1800">
                          <a:solidFill>
                            <a:schemeClr val="tx1"/>
                          </a:solidFill>
                          <a:effectLst/>
                          <a:cs typeface="B Nazanin" panose="00000400000000000000" pitchFamily="2" charset="-78"/>
                        </a:rPr>
                        <a:t>) و تنه استخوان هایوئید</a:t>
                      </a:r>
                      <a:endParaRPr lang="en-US" sz="16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rgbClr val="FF0000"/>
                          </a:solidFill>
                          <a:effectLst/>
                          <a:cs typeface="B Nazanin" panose="00000400000000000000" pitchFamily="2" charset="-78"/>
                        </a:rPr>
                        <a:t>زبان را به جلو و پایین </a:t>
                      </a:r>
                      <a:r>
                        <a:rPr lang="fa-IR" sz="1800" dirty="0">
                          <a:solidFill>
                            <a:schemeClr val="tx1"/>
                          </a:solidFill>
                          <a:effectLst/>
                          <a:cs typeface="B Nazanin" panose="00000400000000000000" pitchFamily="2" charset="-78"/>
                        </a:rPr>
                        <a:t>می آورد.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800" dirty="0">
                          <a:solidFill>
                            <a:schemeClr val="tx1"/>
                          </a:solidFill>
                          <a:effectLst/>
                          <a:cs typeface="B Nazanin" panose="00000400000000000000" pitchFamily="2" charset="-78"/>
                        </a:rPr>
                        <a:t>جنیوگلوس </a:t>
                      </a:r>
                      <a:endParaRPr lang="en-US" sz="16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864333799"/>
                  </a:ext>
                </a:extLst>
              </a:tr>
            </a:tbl>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448996713"/>
              </p:ext>
            </p:extLst>
          </p:nvPr>
        </p:nvGraphicFramePr>
        <p:xfrm>
          <a:off x="1232260" y="2886892"/>
          <a:ext cx="9532077" cy="1240971"/>
        </p:xfrm>
        <a:graphic>
          <a:graphicData uri="http://schemas.openxmlformats.org/drawingml/2006/table">
            <a:tbl>
              <a:tblPr rtl="1" firstRow="1" firstCol="1" bandRow="1">
                <a:tableStyleId>{5C22544A-7EE6-4342-B048-85BDC9FD1C3A}</a:tableStyleId>
              </a:tblPr>
              <a:tblGrid>
                <a:gridCol w="1354424">
                  <a:extLst>
                    <a:ext uri="{9D8B030D-6E8A-4147-A177-3AD203B41FA5}">
                      <a16:colId xmlns:a16="http://schemas.microsoft.com/office/drawing/2014/main" val="4137267414"/>
                    </a:ext>
                  </a:extLst>
                </a:gridCol>
                <a:gridCol w="1724974">
                  <a:extLst>
                    <a:ext uri="{9D8B030D-6E8A-4147-A177-3AD203B41FA5}">
                      <a16:colId xmlns:a16="http://schemas.microsoft.com/office/drawing/2014/main" val="1229494016"/>
                    </a:ext>
                  </a:extLst>
                </a:gridCol>
                <a:gridCol w="1980526">
                  <a:extLst>
                    <a:ext uri="{9D8B030D-6E8A-4147-A177-3AD203B41FA5}">
                      <a16:colId xmlns:a16="http://schemas.microsoft.com/office/drawing/2014/main" val="2272516494"/>
                    </a:ext>
                  </a:extLst>
                </a:gridCol>
                <a:gridCol w="3066620">
                  <a:extLst>
                    <a:ext uri="{9D8B030D-6E8A-4147-A177-3AD203B41FA5}">
                      <a16:colId xmlns:a16="http://schemas.microsoft.com/office/drawing/2014/main" val="1523560400"/>
                    </a:ext>
                  </a:extLst>
                </a:gridCol>
                <a:gridCol w="1405533">
                  <a:extLst>
                    <a:ext uri="{9D8B030D-6E8A-4147-A177-3AD203B41FA5}">
                      <a16:colId xmlns:a16="http://schemas.microsoft.com/office/drawing/2014/main" val="2610561573"/>
                    </a:ext>
                  </a:extLst>
                </a:gridCol>
              </a:tblGrid>
              <a:tr h="1240971">
                <a:tc>
                  <a:txBody>
                    <a:bodyPr/>
                    <a:lstStyle/>
                    <a:p>
                      <a:pPr marL="0" marR="0" algn="just" rtl="1">
                        <a:lnSpc>
                          <a:spcPct val="107000"/>
                        </a:lnSpc>
                        <a:spcBef>
                          <a:spcPts val="0"/>
                        </a:spcBef>
                        <a:spcAft>
                          <a:spcPts val="0"/>
                        </a:spcAft>
                      </a:pPr>
                      <a:r>
                        <a:rPr lang="fa-IR" sz="2000" dirty="0">
                          <a:solidFill>
                            <a:schemeClr val="tx1"/>
                          </a:solidFill>
                          <a:effectLst/>
                          <a:cs typeface="B Nazanin" panose="00000400000000000000" pitchFamily="2" charset="-78"/>
                        </a:rPr>
                        <a:t>هیوگلوس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2000" dirty="0">
                          <a:solidFill>
                            <a:schemeClr val="tx1"/>
                          </a:solidFill>
                          <a:effectLst/>
                          <a:cs typeface="B Nazanin" panose="00000400000000000000" pitchFamily="2" charset="-78"/>
                        </a:rPr>
                        <a:t>تنه و شاخ بزرگ استخوان هایویید.</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2000" dirty="0">
                          <a:solidFill>
                            <a:schemeClr val="tx1"/>
                          </a:solidFill>
                          <a:effectLst/>
                          <a:cs typeface="B Nazanin" panose="00000400000000000000" pitchFamily="2" charset="-78"/>
                        </a:rPr>
                        <a:t>بردر طرفی زبان و </a:t>
                      </a:r>
                      <a:r>
                        <a:rPr lang="en-US" sz="2000" dirty="0">
                          <a:solidFill>
                            <a:schemeClr val="tx1"/>
                          </a:solidFill>
                          <a:effectLst/>
                          <a:cs typeface="B Nazanin" panose="00000400000000000000" pitchFamily="2" charset="-78"/>
                        </a:rPr>
                        <a:t>lingual aponeurosis</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2000" dirty="0">
                          <a:solidFill>
                            <a:srgbClr val="FF0000"/>
                          </a:solidFill>
                          <a:effectLst/>
                          <a:cs typeface="B Nazanin" panose="00000400000000000000" pitchFamily="2" charset="-78"/>
                        </a:rPr>
                        <a:t>زبان را به عقب و پایین </a:t>
                      </a:r>
                      <a:r>
                        <a:rPr lang="fa-IR" sz="2000" dirty="0">
                          <a:solidFill>
                            <a:schemeClr val="tx1"/>
                          </a:solidFill>
                          <a:effectLst/>
                          <a:cs typeface="B Nazanin" panose="00000400000000000000" pitchFamily="2" charset="-78"/>
                        </a:rPr>
                        <a:t>می برد.</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2000" dirty="0">
                          <a:solidFill>
                            <a:schemeClr val="tx1"/>
                          </a:solidFill>
                          <a:effectLst/>
                          <a:cs typeface="B Nazanin" panose="00000400000000000000" pitchFamily="2" charset="-78"/>
                        </a:rPr>
                        <a:t>هیوگلوس </a:t>
                      </a:r>
                      <a:endParaRPr lang="en-US" sz="18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312910030"/>
                  </a:ext>
                </a:extLst>
              </a:tr>
            </a:tbl>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3014105137"/>
              </p:ext>
            </p:extLst>
          </p:nvPr>
        </p:nvGraphicFramePr>
        <p:xfrm>
          <a:off x="1232260" y="4709872"/>
          <a:ext cx="9532078" cy="711214"/>
        </p:xfrm>
        <a:graphic>
          <a:graphicData uri="http://schemas.openxmlformats.org/drawingml/2006/table">
            <a:tbl>
              <a:tblPr rtl="1" firstRow="1" firstCol="1" bandRow="1">
                <a:tableStyleId>{5C22544A-7EE6-4342-B048-85BDC9FD1C3A}</a:tableStyleId>
              </a:tblPr>
              <a:tblGrid>
                <a:gridCol w="1354424">
                  <a:extLst>
                    <a:ext uri="{9D8B030D-6E8A-4147-A177-3AD203B41FA5}">
                      <a16:colId xmlns:a16="http://schemas.microsoft.com/office/drawing/2014/main" val="3193385050"/>
                    </a:ext>
                  </a:extLst>
                </a:gridCol>
                <a:gridCol w="1724974">
                  <a:extLst>
                    <a:ext uri="{9D8B030D-6E8A-4147-A177-3AD203B41FA5}">
                      <a16:colId xmlns:a16="http://schemas.microsoft.com/office/drawing/2014/main" val="2388002544"/>
                    </a:ext>
                  </a:extLst>
                </a:gridCol>
                <a:gridCol w="1980526">
                  <a:extLst>
                    <a:ext uri="{9D8B030D-6E8A-4147-A177-3AD203B41FA5}">
                      <a16:colId xmlns:a16="http://schemas.microsoft.com/office/drawing/2014/main" val="2230719232"/>
                    </a:ext>
                  </a:extLst>
                </a:gridCol>
                <a:gridCol w="3066620">
                  <a:extLst>
                    <a:ext uri="{9D8B030D-6E8A-4147-A177-3AD203B41FA5}">
                      <a16:colId xmlns:a16="http://schemas.microsoft.com/office/drawing/2014/main" val="3905335479"/>
                    </a:ext>
                  </a:extLst>
                </a:gridCol>
                <a:gridCol w="1405534">
                  <a:extLst>
                    <a:ext uri="{9D8B030D-6E8A-4147-A177-3AD203B41FA5}">
                      <a16:colId xmlns:a16="http://schemas.microsoft.com/office/drawing/2014/main" val="3052765005"/>
                    </a:ext>
                  </a:extLst>
                </a:gridCol>
              </a:tblGrid>
              <a:tr h="711214">
                <a:tc>
                  <a:txBody>
                    <a:bodyPr/>
                    <a:lstStyle/>
                    <a:p>
                      <a:pPr marL="0" marR="0" algn="just" rtl="1">
                        <a:lnSpc>
                          <a:spcPct val="107000"/>
                        </a:lnSpc>
                        <a:spcBef>
                          <a:spcPts val="0"/>
                        </a:spcBef>
                        <a:spcAft>
                          <a:spcPts val="0"/>
                        </a:spcAft>
                      </a:pPr>
                      <a:r>
                        <a:rPr lang="fa-IR" sz="1600">
                          <a:solidFill>
                            <a:schemeClr val="tx1"/>
                          </a:solidFill>
                          <a:effectLst/>
                          <a:cs typeface="B Nazanin" panose="00000400000000000000" pitchFamily="2" charset="-78"/>
                        </a:rPr>
                        <a:t>استیلوگلوس</a:t>
                      </a:r>
                      <a:endParaRPr lang="en-US" sz="140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dirty="0">
                          <a:solidFill>
                            <a:schemeClr val="tx1"/>
                          </a:solidFill>
                          <a:effectLst/>
                          <a:cs typeface="B Nazanin" panose="00000400000000000000" pitchFamily="2" charset="-78"/>
                        </a:rPr>
                        <a:t>زایدۀ استیلویید استخوان تمپورال</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600" dirty="0">
                          <a:solidFill>
                            <a:schemeClr val="tx1"/>
                          </a:solidFill>
                          <a:effectLst/>
                          <a:cs typeface="B Nazanin" panose="00000400000000000000" pitchFamily="2" charset="-78"/>
                        </a:rPr>
                        <a:t>به بردر طرفی زبان از بالا و عقب وارد می شود.</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600" dirty="0">
                          <a:solidFill>
                            <a:srgbClr val="FF0000"/>
                          </a:solidFill>
                          <a:effectLst/>
                          <a:cs typeface="B Nazanin" panose="00000400000000000000" pitchFamily="2" charset="-78"/>
                        </a:rPr>
                        <a:t>زبان را عقب و بالا </a:t>
                      </a:r>
                      <a:r>
                        <a:rPr lang="fa-IR" sz="1600" dirty="0">
                          <a:solidFill>
                            <a:schemeClr val="tx1"/>
                          </a:solidFill>
                          <a:effectLst/>
                          <a:cs typeface="B Nazanin" panose="00000400000000000000" pitchFamily="2" charset="-78"/>
                        </a:rPr>
                        <a:t>می برد. (در مکیدن و بلعیدن).</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tc>
                  <a:txBody>
                    <a:bodyPr/>
                    <a:lstStyle/>
                    <a:p>
                      <a:pPr marL="0" marR="0" algn="just" rtl="1">
                        <a:lnSpc>
                          <a:spcPct val="107000"/>
                        </a:lnSpc>
                        <a:spcBef>
                          <a:spcPts val="0"/>
                        </a:spcBef>
                        <a:spcAft>
                          <a:spcPts val="0"/>
                        </a:spcAft>
                      </a:pPr>
                      <a:r>
                        <a:rPr lang="fa-IR" sz="1600" dirty="0">
                          <a:solidFill>
                            <a:schemeClr val="tx1"/>
                          </a:solidFill>
                          <a:effectLst/>
                          <a:cs typeface="B Nazanin" panose="00000400000000000000" pitchFamily="2" charset="-78"/>
                        </a:rPr>
                        <a:t>استیلوگلوس</a:t>
                      </a:r>
                      <a:endParaRPr lang="en-US" sz="14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solidFill>
                      <a:schemeClr val="accent2">
                        <a:lumMod val="20000"/>
                        <a:lumOff val="80000"/>
                      </a:schemeClr>
                    </a:solidFill>
                  </a:tcPr>
                </a:tc>
                <a:extLst>
                  <a:ext uri="{0D108BD9-81ED-4DB2-BD59-A6C34878D82A}">
                    <a16:rowId xmlns:a16="http://schemas.microsoft.com/office/drawing/2014/main" val="333584104"/>
                  </a:ext>
                </a:extLst>
              </a:tr>
            </a:tbl>
          </a:graphicData>
        </a:graphic>
      </p:graphicFrame>
    </p:spTree>
    <p:extLst>
      <p:ext uri="{BB962C8B-B14F-4D97-AF65-F5344CB8AC3E}">
        <p14:creationId xmlns:p14="http://schemas.microsoft.com/office/powerpoint/2010/main" val="150116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65235625"/>
              </p:ext>
            </p:extLst>
          </p:nvPr>
        </p:nvGraphicFramePr>
        <p:xfrm>
          <a:off x="836023" y="1328394"/>
          <a:ext cx="10489473" cy="4583856"/>
        </p:xfrm>
        <a:graphic>
          <a:graphicData uri="http://schemas.openxmlformats.org/drawingml/2006/table">
            <a:tbl>
              <a:tblPr rtl="1" firstRow="1" firstCol="1" bandRow="1">
                <a:tableStyleId>{5C22544A-7EE6-4342-B048-85BDC9FD1C3A}</a:tableStyleId>
              </a:tblPr>
              <a:tblGrid>
                <a:gridCol w="1560766">
                  <a:extLst>
                    <a:ext uri="{9D8B030D-6E8A-4147-A177-3AD203B41FA5}">
                      <a16:colId xmlns:a16="http://schemas.microsoft.com/office/drawing/2014/main" val="1367279461"/>
                    </a:ext>
                  </a:extLst>
                </a:gridCol>
                <a:gridCol w="2634086">
                  <a:extLst>
                    <a:ext uri="{9D8B030D-6E8A-4147-A177-3AD203B41FA5}">
                      <a16:colId xmlns:a16="http://schemas.microsoft.com/office/drawing/2014/main" val="592183509"/>
                    </a:ext>
                  </a:extLst>
                </a:gridCol>
                <a:gridCol w="2098207">
                  <a:extLst>
                    <a:ext uri="{9D8B030D-6E8A-4147-A177-3AD203B41FA5}">
                      <a16:colId xmlns:a16="http://schemas.microsoft.com/office/drawing/2014/main" val="1258063879"/>
                    </a:ext>
                  </a:extLst>
                </a:gridCol>
                <a:gridCol w="2720013">
                  <a:extLst>
                    <a:ext uri="{9D8B030D-6E8A-4147-A177-3AD203B41FA5}">
                      <a16:colId xmlns:a16="http://schemas.microsoft.com/office/drawing/2014/main" val="1720633811"/>
                    </a:ext>
                  </a:extLst>
                </a:gridCol>
                <a:gridCol w="1476401">
                  <a:extLst>
                    <a:ext uri="{9D8B030D-6E8A-4147-A177-3AD203B41FA5}">
                      <a16:colId xmlns:a16="http://schemas.microsoft.com/office/drawing/2014/main" val="3502555999"/>
                    </a:ext>
                  </a:extLst>
                </a:gridCol>
              </a:tblGrid>
              <a:tr h="503555">
                <a:tc>
                  <a:txBody>
                    <a:bodyPr/>
                    <a:lstStyle/>
                    <a:p>
                      <a:pPr marL="0" marR="0" algn="ctr" rtl="1">
                        <a:lnSpc>
                          <a:spcPct val="107000"/>
                        </a:lnSpc>
                        <a:spcBef>
                          <a:spcPts val="0"/>
                        </a:spcBef>
                        <a:spcAft>
                          <a:spcPts val="0"/>
                        </a:spcAft>
                      </a:pPr>
                      <a:r>
                        <a:rPr lang="fa-IR" sz="1600" b="1">
                          <a:effectLst/>
                          <a:cs typeface="B Nazanin" panose="00000400000000000000" pitchFamily="2" charset="-78"/>
                        </a:rPr>
                        <a:t>عضلات اینفراهایوئید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b="1">
                          <a:effectLst/>
                          <a:cs typeface="B Nazanin" panose="00000400000000000000" pitchFamily="2" charset="-78"/>
                        </a:rPr>
                        <a:t>مبدأ</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b="1">
                          <a:effectLst/>
                          <a:cs typeface="B Nazanin" panose="00000400000000000000" pitchFamily="2" charset="-78"/>
                        </a:rPr>
                        <a:t>انتها</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b="1">
                          <a:effectLst/>
                          <a:cs typeface="B Nazanin" panose="00000400000000000000" pitchFamily="2" charset="-78"/>
                        </a:rPr>
                        <a:t>عمل</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ctr" rtl="1">
                        <a:lnSpc>
                          <a:spcPct val="107000"/>
                        </a:lnSpc>
                        <a:spcBef>
                          <a:spcPts val="0"/>
                        </a:spcBef>
                        <a:spcAft>
                          <a:spcPts val="0"/>
                        </a:spcAft>
                      </a:pPr>
                      <a:r>
                        <a:rPr lang="fa-IR" sz="1600" b="1">
                          <a:effectLst/>
                          <a:cs typeface="B Nazanin" panose="00000400000000000000" pitchFamily="2" charset="-78"/>
                        </a:rPr>
                        <a:t>عصب دهی</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3984446801"/>
                  </a:ext>
                </a:extLst>
              </a:tr>
              <a:tr h="742656">
                <a:tc>
                  <a:txBody>
                    <a:bodyPr/>
                    <a:lstStyle/>
                    <a:p>
                      <a:pPr marL="0" marR="0" algn="just" rtl="1">
                        <a:lnSpc>
                          <a:spcPct val="107000"/>
                        </a:lnSpc>
                        <a:spcBef>
                          <a:spcPts val="0"/>
                        </a:spcBef>
                        <a:spcAft>
                          <a:spcPts val="0"/>
                        </a:spcAft>
                      </a:pPr>
                      <a:r>
                        <a:rPr lang="fa-IR" sz="1600" b="1">
                          <a:effectLst/>
                          <a:cs typeface="B Nazanin" panose="00000400000000000000" pitchFamily="2" charset="-78"/>
                        </a:rPr>
                        <a:t>استرنوهایوئید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سطح داخلی مانوبریوم استرنوم و </a:t>
                      </a:r>
                      <a:r>
                        <a:rPr lang="en-US" sz="1600" b="1">
                          <a:effectLst/>
                          <a:cs typeface="B Nazanin" panose="00000400000000000000" pitchFamily="2" charset="-78"/>
                        </a:rPr>
                        <a:t>sternoclavicular joint</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تنه هایوئید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dirty="0">
                          <a:solidFill>
                            <a:srgbClr val="FF0000"/>
                          </a:solidFill>
                          <a:effectLst/>
                          <a:cs typeface="B Nazanin" panose="00000400000000000000" pitchFamily="2" charset="-78"/>
                        </a:rPr>
                        <a:t>هایوئید را پایین </a:t>
                      </a:r>
                      <a:r>
                        <a:rPr lang="fa-IR" sz="1600" b="1" dirty="0">
                          <a:effectLst/>
                          <a:cs typeface="B Nazanin" panose="00000400000000000000" pitchFamily="2" charset="-78"/>
                        </a:rPr>
                        <a:t>می آورد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en-US" sz="1600" b="1">
                          <a:effectLst/>
                          <a:cs typeface="B Nazanin" panose="00000400000000000000" pitchFamily="2" charset="-78"/>
                        </a:rPr>
                        <a:t>Anca cevicalis*</a:t>
                      </a:r>
                      <a:endParaRPr lang="en-US" sz="1400" b="1">
                        <a:effectLst/>
                        <a:cs typeface="B Nazanin" panose="00000400000000000000" pitchFamily="2" charset="-78"/>
                      </a:endParaRPr>
                    </a:p>
                    <a:p>
                      <a:pPr marL="0" marR="0" algn="just" rtl="1">
                        <a:lnSpc>
                          <a:spcPct val="107000"/>
                        </a:lnSpc>
                        <a:spcBef>
                          <a:spcPts val="0"/>
                        </a:spcBef>
                        <a:spcAft>
                          <a:spcPts val="0"/>
                        </a:spcAft>
                      </a:pPr>
                      <a:r>
                        <a:rPr lang="fa-IR" sz="1600" b="1">
                          <a:effectLst/>
                          <a:cs typeface="B Nazanin" panose="00000400000000000000" pitchFamily="2" charset="-78"/>
                        </a:rPr>
                        <a:t>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449462284"/>
                  </a:ext>
                </a:extLst>
              </a:tr>
              <a:tr h="755332">
                <a:tc>
                  <a:txBody>
                    <a:bodyPr/>
                    <a:lstStyle/>
                    <a:p>
                      <a:pPr marL="0" marR="0" algn="just" rtl="1">
                        <a:lnSpc>
                          <a:spcPct val="107000"/>
                        </a:lnSpc>
                        <a:spcBef>
                          <a:spcPts val="0"/>
                        </a:spcBef>
                        <a:spcAft>
                          <a:spcPts val="0"/>
                        </a:spcAft>
                      </a:pPr>
                      <a:r>
                        <a:rPr lang="fa-IR" sz="1600" b="1">
                          <a:effectLst/>
                          <a:cs typeface="B Nazanin" panose="00000400000000000000" pitchFamily="2" charset="-78"/>
                        </a:rPr>
                        <a:t>استرنوتیروئید</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سطح خلفی مانوبریوم استرنوم و سطح داخلی غضروف دنده اول</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خط مایل واقع بر سطح خارجی لامینای غضروف تیروئید</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غضروف تیروئید (حنجره) را پایین می آورد</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en-US" sz="1600" b="1">
                          <a:effectLst/>
                          <a:cs typeface="B Nazanin" panose="00000400000000000000" pitchFamily="2" charset="-78"/>
                        </a:rPr>
                        <a:t>Anca cevicalis</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1251925901"/>
                  </a:ext>
                </a:extLst>
              </a:tr>
              <a:tr h="755332">
                <a:tc>
                  <a:txBody>
                    <a:bodyPr/>
                    <a:lstStyle/>
                    <a:p>
                      <a:pPr marL="0" marR="0" algn="just" rtl="1">
                        <a:lnSpc>
                          <a:spcPct val="107000"/>
                        </a:lnSpc>
                        <a:spcBef>
                          <a:spcPts val="0"/>
                        </a:spcBef>
                        <a:spcAft>
                          <a:spcPts val="0"/>
                        </a:spcAft>
                      </a:pPr>
                      <a:r>
                        <a:rPr lang="fa-IR" sz="1600" b="1">
                          <a:effectLst/>
                          <a:cs typeface="B Nazanin" panose="00000400000000000000" pitchFamily="2" charset="-78"/>
                        </a:rPr>
                        <a:t>اموهایوئید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مارجین فوقانی اسکاپولا بین زاویه فوقانی و اسکاپولار ناچ </a:t>
                      </a:r>
                      <a:endParaRPr lang="en-US" sz="1400" b="1">
                        <a:effectLst/>
                        <a:cs typeface="B Nazanin" panose="00000400000000000000" pitchFamily="2" charset="-78"/>
                      </a:endParaRPr>
                    </a:p>
                    <a:p>
                      <a:pPr marL="0" marR="0" algn="just" rtl="1">
                        <a:lnSpc>
                          <a:spcPct val="107000"/>
                        </a:lnSpc>
                        <a:spcBef>
                          <a:spcPts val="0"/>
                        </a:spcBef>
                        <a:spcAft>
                          <a:spcPts val="0"/>
                        </a:spcAft>
                      </a:pPr>
                      <a:r>
                        <a:rPr lang="fa-IR" sz="1600" b="1">
                          <a:effectLst/>
                          <a:cs typeface="B Nazanin" panose="00000400000000000000" pitchFamily="2" charset="-78"/>
                        </a:rPr>
                        <a:t>(بطن تحتانی)</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بردر تحتانی تنه استخوان هایوئید (بطن فوقانی)</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dirty="0">
                          <a:solidFill>
                            <a:srgbClr val="FF0000"/>
                          </a:solidFill>
                          <a:effectLst/>
                          <a:cs typeface="B Nazanin" panose="00000400000000000000" pitchFamily="2" charset="-78"/>
                        </a:rPr>
                        <a:t>هایوئید را پایین </a:t>
                      </a:r>
                      <a:r>
                        <a:rPr lang="fa-IR" sz="1600" b="1" dirty="0">
                          <a:effectLst/>
                          <a:cs typeface="B Nazanin" panose="00000400000000000000" pitchFamily="2" charset="-78"/>
                        </a:rPr>
                        <a:t>می آورد. در هنگام تنفس استرنوم را بالا می کشد و به تنفس کمک می کند.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en-US" sz="1600" b="1">
                          <a:effectLst/>
                          <a:cs typeface="B Nazanin" panose="00000400000000000000" pitchFamily="2" charset="-78"/>
                        </a:rPr>
                        <a:t>Anca ceruical</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4103779144"/>
                  </a:ext>
                </a:extLst>
              </a:tr>
              <a:tr h="1753827">
                <a:tc>
                  <a:txBody>
                    <a:bodyPr/>
                    <a:lstStyle/>
                    <a:p>
                      <a:pPr marL="0" marR="0" algn="just" rtl="1">
                        <a:lnSpc>
                          <a:spcPct val="107000"/>
                        </a:lnSpc>
                        <a:spcBef>
                          <a:spcPts val="0"/>
                        </a:spcBef>
                        <a:spcAft>
                          <a:spcPts val="0"/>
                        </a:spcAft>
                      </a:pPr>
                      <a:r>
                        <a:rPr lang="fa-IR" sz="1600" b="1">
                          <a:effectLst/>
                          <a:cs typeface="B Nazanin" panose="00000400000000000000" pitchFamily="2" charset="-78"/>
                        </a:rPr>
                        <a:t>تیروهایوئید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خط مایل سطح خارجی لامینای غضروف تیروئید </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a:effectLst/>
                          <a:cs typeface="B Nazanin" panose="00000400000000000000" pitchFamily="2" charset="-78"/>
                        </a:rPr>
                        <a:t>تنه استخوان هایوئید در محل اتصال شاخ به تنه و بردر تحتانی شاخ بزرگ هایوئید</a:t>
                      </a:r>
                      <a:endParaRPr lang="en-US" sz="1400" b="1">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fa-IR" sz="1600" b="1" dirty="0">
                          <a:effectLst/>
                          <a:cs typeface="B Nazanin" panose="00000400000000000000" pitchFamily="2" charset="-78"/>
                        </a:rPr>
                        <a:t>1. هایوئید را پایین می آورد </a:t>
                      </a:r>
                      <a:endParaRPr lang="en-US" sz="1400" b="1" dirty="0">
                        <a:effectLst/>
                        <a:cs typeface="B Nazanin" panose="00000400000000000000" pitchFamily="2" charset="-78"/>
                      </a:endParaRPr>
                    </a:p>
                    <a:p>
                      <a:pPr marL="0" marR="0" algn="just" rtl="1">
                        <a:lnSpc>
                          <a:spcPct val="107000"/>
                        </a:lnSpc>
                        <a:spcBef>
                          <a:spcPts val="0"/>
                        </a:spcBef>
                        <a:spcAft>
                          <a:spcPts val="0"/>
                        </a:spcAft>
                      </a:pPr>
                      <a:r>
                        <a:rPr lang="fa-IR" sz="1600" b="1" dirty="0">
                          <a:effectLst/>
                          <a:cs typeface="B Nazanin" panose="00000400000000000000" pitchFamily="2" charset="-78"/>
                        </a:rPr>
                        <a:t>2. غضروف تیروئید را بالا می برد. </a:t>
                      </a:r>
                      <a:endParaRPr lang="en-US" sz="1400" b="1" dirty="0">
                        <a:effectLst/>
                        <a:cs typeface="B Nazanin" panose="00000400000000000000" pitchFamily="2" charset="-78"/>
                      </a:endParaRPr>
                    </a:p>
                    <a:p>
                      <a:pPr marL="0" marR="0" algn="just" rtl="1">
                        <a:lnSpc>
                          <a:spcPct val="107000"/>
                        </a:lnSpc>
                        <a:spcBef>
                          <a:spcPts val="0"/>
                        </a:spcBef>
                        <a:spcAft>
                          <a:spcPts val="0"/>
                        </a:spcAft>
                      </a:pPr>
                      <a:r>
                        <a:rPr lang="fa-IR" sz="1600" b="1" dirty="0">
                          <a:effectLst/>
                          <a:cs typeface="B Nazanin" panose="00000400000000000000" pitchFamily="2" charset="-78"/>
                        </a:rPr>
                        <a:t>حنجره را بالا می برد.</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tc>
                  <a:txBody>
                    <a:bodyPr/>
                    <a:lstStyle/>
                    <a:p>
                      <a:pPr marL="0" marR="0" algn="just" rtl="1">
                        <a:lnSpc>
                          <a:spcPct val="107000"/>
                        </a:lnSpc>
                        <a:spcBef>
                          <a:spcPts val="0"/>
                        </a:spcBef>
                        <a:spcAft>
                          <a:spcPts val="0"/>
                        </a:spcAft>
                      </a:pPr>
                      <a:r>
                        <a:rPr lang="en-US" sz="1600" b="1" dirty="0" err="1">
                          <a:effectLst/>
                          <a:cs typeface="B Nazanin" panose="00000400000000000000" pitchFamily="2" charset="-78"/>
                        </a:rPr>
                        <a:t>Anca</a:t>
                      </a:r>
                      <a:r>
                        <a:rPr lang="en-US" sz="1600" b="1" dirty="0">
                          <a:effectLst/>
                          <a:cs typeface="B Nazanin" panose="00000400000000000000" pitchFamily="2" charset="-78"/>
                        </a:rPr>
                        <a:t> </a:t>
                      </a:r>
                      <a:r>
                        <a:rPr lang="en-US" sz="1600" b="1" dirty="0" err="1">
                          <a:effectLst/>
                          <a:cs typeface="B Nazanin" panose="00000400000000000000" pitchFamily="2" charset="-78"/>
                        </a:rPr>
                        <a:t>cevicalis</a:t>
                      </a:r>
                      <a:r>
                        <a:rPr lang="en-US" sz="1600" b="1" dirty="0">
                          <a:effectLst/>
                          <a:cs typeface="B Nazanin" panose="00000400000000000000" pitchFamily="2" charset="-78"/>
                        </a:rPr>
                        <a:t> </a:t>
                      </a:r>
                      <a:endParaRPr lang="en-US" sz="1400" b="1" dirty="0">
                        <a:effectLst/>
                        <a:cs typeface="B Nazanin" panose="00000400000000000000" pitchFamily="2" charset="-78"/>
                      </a:endParaRPr>
                    </a:p>
                    <a:p>
                      <a:pPr marL="0" marR="0" algn="just" rtl="1">
                        <a:lnSpc>
                          <a:spcPct val="107000"/>
                        </a:lnSpc>
                        <a:spcBef>
                          <a:spcPts val="0"/>
                        </a:spcBef>
                        <a:spcAft>
                          <a:spcPts val="0"/>
                        </a:spcAft>
                      </a:pPr>
                      <a:r>
                        <a:rPr lang="fa-IR" sz="1600" b="1" dirty="0">
                          <a:effectLst/>
                          <a:cs typeface="B Nazanin" panose="00000400000000000000" pitchFamily="2" charset="-78"/>
                        </a:rPr>
                        <a:t>براساس آناتومی دکتر اکبری: از </a:t>
                      </a:r>
                      <a:r>
                        <a:rPr lang="en-US" sz="1600" b="1" dirty="0">
                          <a:effectLst/>
                          <a:cs typeface="B Nazanin" panose="00000400000000000000" pitchFamily="2" charset="-78"/>
                        </a:rPr>
                        <a:t>C</a:t>
                      </a:r>
                      <a:r>
                        <a:rPr lang="en-US" sz="1600" b="1" baseline="-25000" dirty="0">
                          <a:effectLst/>
                          <a:cs typeface="B Nazanin" panose="00000400000000000000" pitchFamily="2" charset="-78"/>
                        </a:rPr>
                        <a:t>1</a:t>
                      </a:r>
                      <a:r>
                        <a:rPr lang="fa-IR" sz="1600" b="1" dirty="0">
                          <a:effectLst/>
                          <a:cs typeface="B Nazanin" panose="00000400000000000000" pitchFamily="2" charset="-78"/>
                        </a:rPr>
                        <a:t> همراه با هیپوگلوس</a:t>
                      </a:r>
                      <a:endParaRPr lang="en-US" sz="1400" b="1" dirty="0">
                        <a:effectLst/>
                        <a:cs typeface="B Nazanin" panose="00000400000000000000" pitchFamily="2" charset="-78"/>
                      </a:endParaRPr>
                    </a:p>
                    <a:p>
                      <a:pPr marL="0" marR="0" algn="just" rtl="1">
                        <a:lnSpc>
                          <a:spcPct val="107000"/>
                        </a:lnSpc>
                        <a:spcBef>
                          <a:spcPts val="0"/>
                        </a:spcBef>
                        <a:spcAft>
                          <a:spcPts val="0"/>
                        </a:spcAft>
                      </a:pPr>
                      <a:r>
                        <a:rPr lang="en-US" sz="1600" b="1" dirty="0">
                          <a:effectLst/>
                          <a:cs typeface="B Nazanin" panose="00000400000000000000" pitchFamily="2" charset="-78"/>
                        </a:rPr>
                        <a:t> </a:t>
                      </a:r>
                      <a:endParaRPr lang="en-US" sz="1400" b="1"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tc>
                <a:extLst>
                  <a:ext uri="{0D108BD9-81ED-4DB2-BD59-A6C34878D82A}">
                    <a16:rowId xmlns:a16="http://schemas.microsoft.com/office/drawing/2014/main" val="2972190591"/>
                  </a:ext>
                </a:extLst>
              </a:tr>
            </a:tbl>
          </a:graphicData>
        </a:graphic>
      </p:graphicFrame>
    </p:spTree>
    <p:extLst>
      <p:ext uri="{BB962C8B-B14F-4D97-AF65-F5344CB8AC3E}">
        <p14:creationId xmlns:p14="http://schemas.microsoft.com/office/powerpoint/2010/main" val="221171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6617" y="2863279"/>
            <a:ext cx="10058400" cy="1371600"/>
          </a:xfrm>
        </p:spPr>
        <p:txBody>
          <a:bodyPr>
            <a:normAutofit/>
          </a:bodyPr>
          <a:lstStyle/>
          <a:p>
            <a:pPr algn="ctr"/>
            <a:r>
              <a:rPr lang="fa-IR" sz="6600" b="1" dirty="0">
                <a:cs typeface="B Nazanin" panose="00000400000000000000" pitchFamily="2" charset="-78"/>
              </a:rPr>
              <a:t>معاینه:</a:t>
            </a:r>
            <a:endParaRPr lang="en-US" sz="6600" b="1" dirty="0">
              <a:cs typeface="B Nazanin" panose="00000400000000000000" pitchFamily="2" charset="-78"/>
            </a:endParaRPr>
          </a:p>
        </p:txBody>
      </p:sp>
    </p:spTree>
    <p:extLst>
      <p:ext uri="{BB962C8B-B14F-4D97-AF65-F5344CB8AC3E}">
        <p14:creationId xmlns:p14="http://schemas.microsoft.com/office/powerpoint/2010/main" val="17204670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162594"/>
            <a:ext cx="10363200" cy="4872446"/>
          </a:xfrm>
        </p:spPr>
        <p:txBody>
          <a:bodyPr/>
          <a:lstStyle/>
          <a:p>
            <a:pPr marL="0" lvl="0" indent="0" algn="r" rtl="1">
              <a:buNone/>
            </a:pPr>
            <a:r>
              <a:rPr lang="fa-IR" sz="2400" b="1" dirty="0">
                <a:solidFill>
                  <a:schemeClr val="accent1"/>
                </a:solidFill>
                <a:cs typeface="B Nazanin" panose="00000400000000000000" pitchFamily="2" charset="-78"/>
              </a:rPr>
              <a:t>معاینه مفصل </a:t>
            </a:r>
            <a:r>
              <a:rPr lang="en-US" sz="2400" b="1" dirty="0">
                <a:solidFill>
                  <a:schemeClr val="accent1"/>
                </a:solidFill>
                <a:cs typeface="B Nazanin" panose="00000400000000000000" pitchFamily="2" charset="-78"/>
              </a:rPr>
              <a:t>TMJ</a:t>
            </a:r>
            <a:r>
              <a:rPr lang="fa-IR" sz="2400" b="1" dirty="0">
                <a:solidFill>
                  <a:schemeClr val="accent1"/>
                </a:solidFill>
                <a:cs typeface="B Nazanin" panose="00000400000000000000" pitchFamily="2" charset="-78"/>
              </a:rPr>
              <a:t> از لحاظ تندرنس مفصل، صداهای فکی و تقارن حرکت کندیل ها:</a:t>
            </a:r>
          </a:p>
          <a:p>
            <a:pPr marL="0" lvl="0" indent="0" algn="r" rtl="1">
              <a:buNone/>
            </a:pPr>
            <a:endParaRPr lang="en-US" sz="2400" b="1" dirty="0">
              <a:solidFill>
                <a:schemeClr val="accent1"/>
              </a:solidFill>
              <a:cs typeface="B Nazanin" panose="00000400000000000000" pitchFamily="2" charset="-78"/>
            </a:endParaRPr>
          </a:p>
          <a:p>
            <a:pPr marL="0" indent="0" algn="r" rtl="1">
              <a:buNone/>
            </a:pPr>
            <a:r>
              <a:rPr lang="fa-IR" b="1" dirty="0">
                <a:cs typeface="B Nazanin" panose="00000400000000000000" pitchFamily="2" charset="-78"/>
              </a:rPr>
              <a:t>جهت معاینه این موارد، </a:t>
            </a:r>
            <a:r>
              <a:rPr lang="en-US" b="1" dirty="0">
                <a:cs typeface="B Nazanin" panose="00000400000000000000" pitchFamily="2" charset="-78"/>
              </a:rPr>
              <a:t>TMJ</a:t>
            </a:r>
            <a:r>
              <a:rPr lang="fa-IR" b="1" dirty="0">
                <a:cs typeface="B Nazanin" panose="00000400000000000000" pitchFamily="2" charset="-78"/>
              </a:rPr>
              <a:t> در </a:t>
            </a:r>
            <a:r>
              <a:rPr lang="fa-IR" b="1" dirty="0">
                <a:solidFill>
                  <a:srgbClr val="FF0000"/>
                </a:solidFill>
                <a:cs typeface="B Nazanin" panose="00000400000000000000" pitchFamily="2" charset="-78"/>
              </a:rPr>
              <a:t>بعد طرفی و خلفی </a:t>
            </a:r>
            <a:r>
              <a:rPr lang="fa-IR" b="1" dirty="0">
                <a:cs typeface="B Nazanin" panose="00000400000000000000" pitchFamily="2" charset="-78"/>
              </a:rPr>
              <a:t>لمس میشود. همچنین بررسی تندرنس  مفصل در دو حالت </a:t>
            </a:r>
            <a:r>
              <a:rPr lang="en-US" b="1" dirty="0">
                <a:solidFill>
                  <a:srgbClr val="FF0000"/>
                </a:solidFill>
                <a:cs typeface="B Nazanin" panose="00000400000000000000" pitchFamily="2" charset="-78"/>
              </a:rPr>
              <a:t>Passive</a:t>
            </a:r>
            <a:r>
              <a:rPr lang="en-US" b="1" dirty="0">
                <a:cs typeface="B Nazanin" panose="00000400000000000000" pitchFamily="2" charset="-78"/>
              </a:rPr>
              <a:t> </a:t>
            </a:r>
            <a:r>
              <a:rPr lang="fa-IR" b="1" dirty="0">
                <a:cs typeface="B Nazanin" panose="00000400000000000000" pitchFamily="2" charset="-78"/>
              </a:rPr>
              <a:t> و </a:t>
            </a:r>
            <a:r>
              <a:rPr lang="en-US" b="1" dirty="0">
                <a:solidFill>
                  <a:srgbClr val="FF0000"/>
                </a:solidFill>
                <a:cs typeface="B Nazanin" panose="00000400000000000000" pitchFamily="2" charset="-78"/>
              </a:rPr>
              <a:t>active</a:t>
            </a:r>
            <a:r>
              <a:rPr lang="en-US" b="1" dirty="0">
                <a:cs typeface="B Nazanin" panose="00000400000000000000" pitchFamily="2" charset="-78"/>
              </a:rPr>
              <a:t> </a:t>
            </a:r>
            <a:r>
              <a:rPr lang="fa-IR" b="1" dirty="0">
                <a:cs typeface="B Nazanin" panose="00000400000000000000" pitchFamily="2" charset="-78"/>
              </a:rPr>
              <a:t>انجام می شود</a:t>
            </a:r>
          </a:p>
          <a:p>
            <a:pPr marL="0" indent="0" algn="r" rtl="1">
              <a:buNone/>
            </a:pPr>
            <a:r>
              <a:rPr lang="fa-IR" b="1" dirty="0">
                <a:cs typeface="B Nazanin" panose="00000400000000000000" pitchFamily="2" charset="-78"/>
              </a:rPr>
              <a:t>. </a:t>
            </a:r>
            <a:r>
              <a:rPr lang="fa-IR" b="1" u="sng" dirty="0">
                <a:solidFill>
                  <a:srgbClr val="00B050"/>
                </a:solidFill>
                <a:cs typeface="B Nazanin" panose="00000400000000000000" pitchFamily="2" charset="-78"/>
              </a:rPr>
              <a:t>در بعد طرفی:  </a:t>
            </a:r>
            <a:r>
              <a:rPr lang="fa-IR" b="1" dirty="0">
                <a:cs typeface="B Nazanin" panose="00000400000000000000" pitchFamily="2" charset="-78"/>
              </a:rPr>
              <a:t>انگشت اشاره را </a:t>
            </a:r>
            <a:r>
              <a:rPr lang="fa-IR" b="1" dirty="0">
                <a:solidFill>
                  <a:srgbClr val="FF0000"/>
                </a:solidFill>
                <a:cs typeface="B Nazanin" panose="00000400000000000000" pitchFamily="2" charset="-78"/>
              </a:rPr>
              <a:t>13 میلیمتر در جلوی تراگوس گوش </a:t>
            </a:r>
            <a:r>
              <a:rPr lang="fa-IR" b="1" dirty="0">
                <a:cs typeface="B Nazanin" panose="00000400000000000000" pitchFamily="2" charset="-78"/>
              </a:rPr>
              <a:t>بر روی </a:t>
            </a:r>
            <a:r>
              <a:rPr lang="en-US" b="1" dirty="0">
                <a:cs typeface="B Nazanin" panose="00000400000000000000" pitchFamily="2" charset="-78"/>
              </a:rPr>
              <a:t>TMJ </a:t>
            </a:r>
            <a:r>
              <a:rPr lang="fa-IR" b="1" dirty="0">
                <a:cs typeface="B Nazanin" panose="00000400000000000000" pitchFamily="2" charset="-78"/>
              </a:rPr>
              <a:t>قرار میدهیم و از بیمار می خواهیم </a:t>
            </a:r>
            <a:r>
              <a:rPr lang="fa-IR" b="1" dirty="0">
                <a:solidFill>
                  <a:srgbClr val="FF0000"/>
                </a:solidFill>
                <a:cs typeface="B Nazanin" panose="00000400000000000000" pitchFamily="2" charset="-78"/>
              </a:rPr>
              <a:t>تا سه بار </a:t>
            </a:r>
            <a:r>
              <a:rPr lang="fa-IR" b="1" dirty="0">
                <a:cs typeface="B Nazanin" panose="00000400000000000000" pitchFamily="2" charset="-78"/>
              </a:rPr>
              <a:t>حرکات باز و بستن، طرفی و پروتروژن را انجام داده و  وجود تندرنس،  قرینگی حرکات کندیل دو طرف و وجود صدای </a:t>
            </a:r>
            <a:r>
              <a:rPr lang="en-US" b="1" dirty="0">
                <a:cs typeface="B Nazanin" panose="00000400000000000000" pitchFamily="2" charset="-78"/>
              </a:rPr>
              <a:t>Click </a:t>
            </a:r>
            <a:r>
              <a:rPr lang="fa-IR" b="1" dirty="0">
                <a:cs typeface="B Nazanin" panose="00000400000000000000" pitchFamily="2" charset="-78"/>
              </a:rPr>
              <a:t>یا </a:t>
            </a:r>
            <a:r>
              <a:rPr lang="en-US" b="1" dirty="0">
                <a:cs typeface="B Nazanin" panose="00000400000000000000" pitchFamily="2" charset="-78"/>
              </a:rPr>
              <a:t>Crepitus </a:t>
            </a:r>
            <a:r>
              <a:rPr lang="fa-IR" b="1" dirty="0">
                <a:cs typeface="B Nazanin" panose="00000400000000000000" pitchFamily="2" charset="-78"/>
              </a:rPr>
              <a:t>بررسی میشود. </a:t>
            </a:r>
          </a:p>
          <a:p>
            <a:pPr marL="0" indent="0" algn="r" rtl="1">
              <a:buNone/>
            </a:pPr>
            <a:r>
              <a:rPr lang="fa-IR" b="1" u="sng" dirty="0">
                <a:solidFill>
                  <a:srgbClr val="00B050"/>
                </a:solidFill>
                <a:cs typeface="B Nazanin" panose="00000400000000000000" pitchFamily="2" charset="-78"/>
              </a:rPr>
              <a:t>در حالت </a:t>
            </a:r>
            <a:r>
              <a:rPr lang="en-US" b="1" u="sng" dirty="0">
                <a:solidFill>
                  <a:srgbClr val="00B050"/>
                </a:solidFill>
                <a:cs typeface="B Nazanin" panose="00000400000000000000" pitchFamily="2" charset="-78"/>
              </a:rPr>
              <a:t>Passive </a:t>
            </a:r>
            <a:r>
              <a:rPr lang="fa-IR" b="1" u="sng" dirty="0">
                <a:solidFill>
                  <a:srgbClr val="00B050"/>
                </a:solidFill>
                <a:cs typeface="B Nazanin" panose="00000400000000000000" pitchFamily="2" charset="-78"/>
              </a:rPr>
              <a:t>: </a:t>
            </a:r>
            <a:r>
              <a:rPr lang="fa-IR" b="1" dirty="0">
                <a:cs typeface="B Nazanin" panose="00000400000000000000" pitchFamily="2" charset="-78"/>
              </a:rPr>
              <a:t>نیز مفصل را لمس طرفی کرده و با دست دیگر سر را ساپورت می کنیم و وجود تندرنس را از بیمار می پرسیم.  در بعد خلفی نیز انگشت کوچک دست را در مئاتوس خارجی گوش قرار میدهم و فشار مختصری به طرف جلو وارد می کنیم و از بیمار می خواهیم تا حرکات فکی را سه بار تکرار کرده تا قرینگی حرکت کندیل ها، وجود صدا و تندرنس مجدد بررسی شود. همچنین  در حالت </a:t>
            </a:r>
            <a:r>
              <a:rPr lang="en-US" b="1" dirty="0">
                <a:cs typeface="B Nazanin" panose="00000400000000000000" pitchFamily="2" charset="-78"/>
              </a:rPr>
              <a:t>Passive </a:t>
            </a:r>
            <a:r>
              <a:rPr lang="fa-IR" b="1" dirty="0">
                <a:cs typeface="B Nazanin" panose="00000400000000000000" pitchFamily="2" charset="-78"/>
              </a:rPr>
              <a:t>نیز لمس خلفی را تکرار می کنیم و وجود تندرنس را از بیمار می پرسیم. به طور کلی لمس به صورت دینامیک و </a:t>
            </a:r>
            <a:r>
              <a:rPr lang="en-US" b="1" dirty="0" err="1">
                <a:cs typeface="B Nazanin" panose="00000400000000000000" pitchFamily="2" charset="-78"/>
              </a:rPr>
              <a:t>Circompolar</a:t>
            </a:r>
            <a:r>
              <a:rPr lang="en-US" b="1" dirty="0">
                <a:cs typeface="B Nazanin" panose="00000400000000000000" pitchFamily="2" charset="-78"/>
              </a:rPr>
              <a:t> </a:t>
            </a:r>
            <a:r>
              <a:rPr lang="fa-IR" b="1" dirty="0">
                <a:cs typeface="B Nazanin" panose="00000400000000000000" pitchFamily="2" charset="-78"/>
              </a:rPr>
              <a:t>با نیروی معادل 1 کیلوگرم و در 5 ثانیه انجام می شود.</a:t>
            </a:r>
            <a:endParaRPr lang="en-US"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190113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676" r="1" b="9962"/>
          <a:stretch/>
        </p:blipFill>
        <p:spPr>
          <a:xfrm>
            <a:off x="457200" y="182880"/>
            <a:ext cx="5839461" cy="6270171"/>
          </a:xfrm>
        </p:spPr>
      </p:pic>
      <p:pic>
        <p:nvPicPr>
          <p:cNvPr id="5"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188474" y="642594"/>
            <a:ext cx="5546326" cy="5411780"/>
          </a:xfrm>
        </p:spPr>
      </p:pic>
    </p:spTree>
    <p:extLst>
      <p:ext uri="{BB962C8B-B14F-4D97-AF65-F5344CB8AC3E}">
        <p14:creationId xmlns:p14="http://schemas.microsoft.com/office/powerpoint/2010/main" val="10884375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188720"/>
            <a:ext cx="10324011" cy="4846320"/>
          </a:xfrm>
        </p:spPr>
        <p:txBody>
          <a:bodyPr>
            <a:normAutofit lnSpcReduction="10000"/>
          </a:bodyPr>
          <a:lstStyle/>
          <a:p>
            <a:pPr marL="0" lvl="0" indent="0" algn="r" rtl="1">
              <a:buNone/>
            </a:pPr>
            <a:r>
              <a:rPr lang="fa-IR" sz="2400" b="1" dirty="0">
                <a:solidFill>
                  <a:schemeClr val="accent1"/>
                </a:solidFill>
                <a:cs typeface="B Nazanin" panose="00000400000000000000" pitchFamily="2" charset="-78"/>
              </a:rPr>
              <a:t>معاینه عضلات جونده ( </a:t>
            </a:r>
            <a:r>
              <a:rPr lang="en-US" sz="2400" b="1" dirty="0">
                <a:solidFill>
                  <a:schemeClr val="accent1"/>
                </a:solidFill>
                <a:cs typeface="B Nazanin" panose="00000400000000000000" pitchFamily="2" charset="-78"/>
              </a:rPr>
              <a:t>Masticatory Muscles</a:t>
            </a:r>
            <a:r>
              <a:rPr lang="fa-IR" sz="2400" b="1" dirty="0">
                <a:solidFill>
                  <a:schemeClr val="accent1"/>
                </a:solidFill>
                <a:cs typeface="B Nazanin" panose="00000400000000000000" pitchFamily="2" charset="-78"/>
              </a:rPr>
              <a:t>) :</a:t>
            </a:r>
            <a:endParaRPr lang="en-US" sz="2400" b="1" dirty="0">
              <a:solidFill>
                <a:schemeClr val="accent1"/>
              </a:solidFill>
              <a:cs typeface="B Nazanin" panose="00000400000000000000" pitchFamily="2" charset="-78"/>
            </a:endParaRPr>
          </a:p>
          <a:p>
            <a:pPr marL="0" indent="0" algn="r" rtl="1">
              <a:buNone/>
            </a:pPr>
            <a:r>
              <a:rPr lang="fa-IR" b="1" dirty="0">
                <a:cs typeface="B Nazanin" panose="00000400000000000000" pitchFamily="2" charset="-78"/>
              </a:rPr>
              <a:t>عضلات به صورت دو طرفه (راست و چپ) توسط فرد معاینه کننده مورد بررسی قرارگرفتند. برای لمس عضلات ابتدا آستانه درد  با لمس عضله بین انگشت شصت و اشاره بدست آمد و با شدتی کمتر از این مقدار پایه، عضلات لمس شدند. عضلات شامل: ماستر، تمپورال ،</a:t>
            </a:r>
            <a:r>
              <a:rPr lang="en-US" b="1" dirty="0">
                <a:cs typeface="B Nazanin" panose="00000400000000000000" pitchFamily="2" charset="-78"/>
              </a:rPr>
              <a:t> SCM</a:t>
            </a:r>
            <a:r>
              <a:rPr lang="fa-IR" b="1" dirty="0">
                <a:cs typeface="B Nazanin" panose="00000400000000000000" pitchFamily="2" charset="-78"/>
              </a:rPr>
              <a:t>، تراپزیوس، تریگوئید داخلی، ترگوئید خارجی و مایلوهایوئید هستند</a:t>
            </a:r>
            <a:r>
              <a:rPr lang="en-US" b="1" dirty="0">
                <a:cs typeface="B Nazanin" panose="00000400000000000000" pitchFamily="2" charset="-78"/>
              </a:rPr>
              <a:t>.</a:t>
            </a:r>
          </a:p>
          <a:p>
            <a:pPr marL="0" indent="0" algn="r" rtl="1">
              <a:buNone/>
            </a:pPr>
            <a:r>
              <a:rPr lang="fa-IR" b="1" u="sng" dirty="0">
                <a:solidFill>
                  <a:srgbClr val="FF0000"/>
                </a:solidFill>
                <a:cs typeface="B Nazanin" panose="00000400000000000000" pitchFamily="2" charset="-78"/>
              </a:rPr>
              <a:t>معاینه عضله ماستر: </a:t>
            </a:r>
            <a:r>
              <a:rPr lang="fa-IR" b="1" dirty="0">
                <a:cs typeface="B Nazanin" panose="00000400000000000000" pitchFamily="2" charset="-78"/>
              </a:rPr>
              <a:t>از بخش تحتانی قوس زایگوما تا بردر تحتانی مندیبل  در ناحیه انگل به صورت خارج دهانی و توسط دو انگشت اشاره و شصت معاینه می شود. </a:t>
            </a:r>
            <a:endParaRPr lang="en-US" b="1" dirty="0">
              <a:cs typeface="B Nazanin" panose="00000400000000000000" pitchFamily="2" charset="-78"/>
            </a:endParaRPr>
          </a:p>
          <a:p>
            <a:pPr marL="0" indent="0" algn="r" rtl="1">
              <a:buNone/>
            </a:pPr>
            <a:r>
              <a:rPr lang="fa-IR" b="1" u="sng" dirty="0">
                <a:solidFill>
                  <a:srgbClr val="FF0000"/>
                </a:solidFill>
                <a:cs typeface="B Nazanin" panose="00000400000000000000" pitchFamily="2" charset="-78"/>
              </a:rPr>
              <a:t>معاینه عضله تمپورال: </a:t>
            </a:r>
            <a:r>
              <a:rPr lang="fa-IR" b="1" dirty="0">
                <a:cs typeface="B Nazanin" panose="00000400000000000000" pitchFamily="2" charset="-78"/>
              </a:rPr>
              <a:t>سطح طرفی جمجمه در ناحیه گیجگاهی توسط دو انگشت به صورت حرکات چرخشی  معاینه می شود.</a:t>
            </a:r>
            <a:endParaRPr lang="en-US" b="1" dirty="0">
              <a:cs typeface="B Nazanin" panose="00000400000000000000" pitchFamily="2" charset="-78"/>
            </a:endParaRPr>
          </a:p>
          <a:p>
            <a:pPr marL="0" indent="0" algn="r" rtl="1">
              <a:buNone/>
            </a:pPr>
            <a:r>
              <a:rPr lang="fa-IR" b="1" u="sng" dirty="0">
                <a:solidFill>
                  <a:srgbClr val="FF0000"/>
                </a:solidFill>
                <a:cs typeface="B Nazanin" panose="00000400000000000000" pitchFamily="2" charset="-78"/>
              </a:rPr>
              <a:t>معاینه عضله تریگویید داخلی: </a:t>
            </a:r>
            <a:r>
              <a:rPr lang="fa-IR" b="1" dirty="0">
                <a:cs typeface="B Nazanin" panose="00000400000000000000" pitchFamily="2" charset="-78"/>
              </a:rPr>
              <a:t>معاینه داخل دهانی توسط انگشت اشاره در سطح داخلی راموس و رافه تریگومندیبولار از پایین  به بالا تا توبروزیته انجام می شود.</a:t>
            </a:r>
            <a:endParaRPr lang="en-US" b="1" dirty="0">
              <a:cs typeface="B Nazanin" panose="00000400000000000000" pitchFamily="2" charset="-78"/>
            </a:endParaRPr>
          </a:p>
          <a:p>
            <a:pPr marL="0" indent="0" algn="r" rtl="1">
              <a:buNone/>
            </a:pPr>
            <a:r>
              <a:rPr lang="fa-IR" b="1" dirty="0">
                <a:cs typeface="B Nazanin" panose="00000400000000000000" pitchFamily="2" charset="-78"/>
              </a:rPr>
              <a:t>معاینه عضله تریگویید خارجی: معاینه داخل دهانی توسط انگشت اشاره در سطح پشتی توبروزیته انجام می شود. </a:t>
            </a:r>
            <a:endParaRPr lang="en-US" b="1" dirty="0">
              <a:cs typeface="B Nazanin" panose="00000400000000000000" pitchFamily="2" charset="-78"/>
            </a:endParaRPr>
          </a:p>
          <a:p>
            <a:pPr marL="0" indent="0" algn="r" rtl="1">
              <a:buNone/>
            </a:pPr>
            <a:r>
              <a:rPr lang="fa-IR" b="1" u="sng" dirty="0">
                <a:solidFill>
                  <a:srgbClr val="FF0000"/>
                </a:solidFill>
                <a:cs typeface="B Nazanin" panose="00000400000000000000" pitchFamily="2" charset="-78"/>
              </a:rPr>
              <a:t>معاینه عضله </a:t>
            </a:r>
            <a:r>
              <a:rPr lang="en-US" b="1" u="sng" dirty="0">
                <a:solidFill>
                  <a:srgbClr val="FF0000"/>
                </a:solidFill>
                <a:cs typeface="B Nazanin" panose="00000400000000000000" pitchFamily="2" charset="-78"/>
              </a:rPr>
              <a:t>SCM</a:t>
            </a:r>
            <a:r>
              <a:rPr lang="fa-IR" b="1" u="sng" dirty="0">
                <a:solidFill>
                  <a:srgbClr val="FF0000"/>
                </a:solidFill>
                <a:cs typeface="B Nazanin" panose="00000400000000000000" pitchFamily="2" charset="-78"/>
              </a:rPr>
              <a:t>: </a:t>
            </a:r>
            <a:r>
              <a:rPr lang="fa-IR" b="1" dirty="0">
                <a:cs typeface="B Nazanin" panose="00000400000000000000" pitchFamily="2" charset="-78"/>
              </a:rPr>
              <a:t>از بیمار خواسته می شود تا در مقابل فشار دست ما سر خود را به یک سمت بچرخاند سپس از زایده ماستویید تا ناحیه کلاویکل سمت مقابل را با دو انگشت اشاره و شصت معاینه می شود.</a:t>
            </a:r>
            <a:endParaRPr lang="en-US" b="1" dirty="0">
              <a:cs typeface="B Nazanin" panose="00000400000000000000" pitchFamily="2" charset="-78"/>
            </a:endParaRPr>
          </a:p>
          <a:p>
            <a:pPr marL="0" indent="0" algn="r" rtl="1">
              <a:buNone/>
            </a:pPr>
            <a:r>
              <a:rPr lang="fa-IR" b="1" u="sng" dirty="0">
                <a:solidFill>
                  <a:srgbClr val="FF0000"/>
                </a:solidFill>
                <a:cs typeface="B Nazanin" panose="00000400000000000000" pitchFamily="2" charset="-78"/>
              </a:rPr>
              <a:t>معاینه عضله تراپزیوس: </a:t>
            </a:r>
            <a:r>
              <a:rPr lang="fa-IR" b="1" dirty="0">
                <a:cs typeface="B Nazanin" panose="00000400000000000000" pitchFamily="2" charset="-78"/>
              </a:rPr>
              <a:t>ناحیه پس سری بیمار تا حاشیه خلفی کتف با دو دست معاینه می شود.</a:t>
            </a:r>
            <a:endParaRPr lang="en-US" b="1" dirty="0">
              <a:cs typeface="B Nazanin" panose="00000400000000000000" pitchFamily="2" charset="-78"/>
            </a:endParaRPr>
          </a:p>
          <a:p>
            <a:pPr marL="0" indent="0" algn="r" rtl="1">
              <a:buNone/>
            </a:pPr>
            <a:r>
              <a:rPr lang="fa-IR" b="1" u="sng" dirty="0">
                <a:solidFill>
                  <a:srgbClr val="FF0000"/>
                </a:solidFill>
                <a:cs typeface="B Nazanin" panose="00000400000000000000" pitchFamily="2" charset="-78"/>
              </a:rPr>
              <a:t>معاینه عضله مایلوهایویید: </a:t>
            </a:r>
            <a:r>
              <a:rPr lang="fa-IR" b="1" dirty="0">
                <a:cs typeface="B Nazanin" panose="00000400000000000000" pitchFamily="2" charset="-78"/>
              </a:rPr>
              <a:t>ناحیه کف دهان از قدام به خلف با دو انگشت اشاره به صورت دو طرفه معاینه می شود.</a:t>
            </a:r>
            <a:endParaRPr lang="en-US"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866411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351128"/>
            <a:ext cx="10028830" cy="4683912"/>
          </a:xfrm>
        </p:spPr>
        <p:txBody>
          <a:bodyPr/>
          <a:lstStyle/>
          <a:p>
            <a:pPr marL="0" lvl="0" indent="0" algn="r" rtl="1">
              <a:buNone/>
            </a:pPr>
            <a:r>
              <a:rPr lang="fa-IR" sz="2800" b="1" dirty="0">
                <a:solidFill>
                  <a:schemeClr val="accent1"/>
                </a:solidFill>
                <a:cs typeface="B Nazanin" panose="00000400000000000000" pitchFamily="2" charset="-78"/>
              </a:rPr>
              <a:t>اندازه گیری میزان تحرک فک پایین: </a:t>
            </a:r>
          </a:p>
          <a:p>
            <a:pPr marL="0" lvl="0" indent="0" algn="r" rtl="1">
              <a:buNone/>
            </a:pPr>
            <a:endParaRPr lang="fa-IR" b="1" dirty="0">
              <a:cs typeface="B Nazanin" panose="00000400000000000000" pitchFamily="2" charset="-78"/>
            </a:endParaRPr>
          </a:p>
          <a:p>
            <a:pPr marL="0" lvl="0" indent="0" algn="r" rtl="1">
              <a:buNone/>
            </a:pPr>
            <a:r>
              <a:rPr lang="fa-IR" b="1" dirty="0">
                <a:cs typeface="B Nazanin" panose="00000400000000000000" pitchFamily="2" charset="-78"/>
              </a:rPr>
              <a:t>از بیمار میخواهیم </a:t>
            </a:r>
            <a:r>
              <a:rPr lang="fa-IR" b="1" u="sng" dirty="0">
                <a:cs typeface="B Nazanin" panose="00000400000000000000" pitchFamily="2" charset="-78"/>
              </a:rPr>
              <a:t>تا جایی که میشود دهان خود را باز کند </a:t>
            </a:r>
            <a:r>
              <a:rPr lang="fa-IR" b="1" dirty="0">
                <a:cs typeface="B Nazanin" panose="00000400000000000000" pitchFamily="2" charset="-78"/>
              </a:rPr>
              <a:t>(با یا بدون درد) سپس </a:t>
            </a:r>
            <a:r>
              <a:rPr lang="fa-IR" b="1" dirty="0">
                <a:solidFill>
                  <a:srgbClr val="FF0000"/>
                </a:solidFill>
                <a:cs typeface="B Nazanin" panose="00000400000000000000" pitchFamily="2" charset="-78"/>
              </a:rPr>
              <a:t>فاصله عمودی لبه انسیزال </a:t>
            </a:r>
            <a:r>
              <a:rPr lang="fa-IR" b="1" dirty="0">
                <a:cs typeface="B Nazanin" panose="00000400000000000000" pitchFamily="2" charset="-78"/>
              </a:rPr>
              <a:t>دندانهای سانترال بالا و پایین اندازه گیری میشود. </a:t>
            </a:r>
          </a:p>
          <a:p>
            <a:pPr marL="0" lvl="0" indent="0" algn="r" rtl="1">
              <a:buNone/>
            </a:pPr>
            <a:r>
              <a:rPr lang="fa-IR" b="1" dirty="0">
                <a:cs typeface="B Nazanin" panose="00000400000000000000" pitchFamily="2" charset="-78"/>
              </a:rPr>
              <a:t>درصورت وجود </a:t>
            </a:r>
            <a:r>
              <a:rPr lang="en-US" b="1" dirty="0">
                <a:cs typeface="B Nazanin" panose="00000400000000000000" pitchFamily="2" charset="-78"/>
              </a:rPr>
              <a:t>Open bite </a:t>
            </a:r>
            <a:r>
              <a:rPr lang="fa-IR" b="1" dirty="0">
                <a:cs typeface="B Nazanin" panose="00000400000000000000" pitchFamily="2" charset="-78"/>
              </a:rPr>
              <a:t>مقدار آن از فاصله به دست آمده کم می شود و اگر </a:t>
            </a:r>
            <a:r>
              <a:rPr lang="en-US" b="1" dirty="0">
                <a:cs typeface="B Nazanin" panose="00000400000000000000" pitchFamily="2" charset="-78"/>
              </a:rPr>
              <a:t>Deep bite </a:t>
            </a:r>
            <a:r>
              <a:rPr lang="fa-IR" b="1" dirty="0">
                <a:cs typeface="B Nazanin" panose="00000400000000000000" pitchFamily="2" charset="-78"/>
              </a:rPr>
              <a:t>داشتیم مقدار آن اضافه می شود. </a:t>
            </a:r>
          </a:p>
          <a:p>
            <a:pPr marL="0" lvl="0" indent="0" algn="r" rtl="1">
              <a:buNone/>
            </a:pPr>
            <a:r>
              <a:rPr lang="fa-IR" b="1" dirty="0">
                <a:cs typeface="B Nazanin" panose="00000400000000000000" pitchFamily="2" charset="-78"/>
              </a:rPr>
              <a:t>40 میلی متر یا بیشتر نرمال در نظر گرفته می شود. حداکثر حرکت لترالی چپ و راست نیز با اندازه گیری فاصله میدلاین بالا و پایین در وضعیتهای حداکثر حرکت جانبی اندازه گیری میشود. درصورت وجود انحراف میدلاین به یک سمت میزان انحراف از مقدار حرکت در همان سمت کم می شود و در طرف مقابل اضافه می شود. حداکثر حرکت پروتروژن هم با فاصله افقی لبه اینسیزال سانترال بالا و پایین در حداکثر حرکت پروتروزیو بررسی میشود. میزان</a:t>
            </a:r>
            <a:r>
              <a:rPr lang="en-US" b="1" dirty="0">
                <a:cs typeface="B Nazanin" panose="00000400000000000000" pitchFamily="2" charset="-78"/>
              </a:rPr>
              <a:t> Over jet  </a:t>
            </a:r>
            <a:r>
              <a:rPr lang="fa-IR" b="1" dirty="0">
                <a:cs typeface="B Nazanin" panose="00000400000000000000" pitchFamily="2" charset="-78"/>
              </a:rPr>
              <a:t>به این عدد اضافه می شود و اگر </a:t>
            </a:r>
            <a:r>
              <a:rPr lang="en-US" b="1" dirty="0">
                <a:cs typeface="B Nazanin" panose="00000400000000000000" pitchFamily="2" charset="-78"/>
              </a:rPr>
              <a:t>Over jet </a:t>
            </a:r>
            <a:r>
              <a:rPr lang="fa-IR" b="1" dirty="0">
                <a:cs typeface="B Nazanin" panose="00000400000000000000" pitchFamily="2" charset="-78"/>
              </a:rPr>
              <a:t>منفی بود مقدار آن کم می شود. برای این دو حرکت بیشتر از 7 میلی متر نرمال در نظر گرفته می شود.</a:t>
            </a:r>
            <a:endParaRPr lang="en-US" b="1" dirty="0">
              <a:cs typeface="B Nazanin" panose="00000400000000000000" pitchFamily="2" charset="-78"/>
            </a:endParaRPr>
          </a:p>
          <a:p>
            <a:pPr marL="0" indent="0" algn="r">
              <a:buNone/>
            </a:pPr>
            <a:endParaRPr lang="fa-IR"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2199225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6228" y="1768678"/>
            <a:ext cx="11179543" cy="3756910"/>
          </a:xfrm>
          <a:prstGeom prst="rect">
            <a:avLst/>
          </a:prstGeom>
        </p:spPr>
      </p:pic>
    </p:spTree>
    <p:extLst>
      <p:ext uri="{BB962C8B-B14F-4D97-AF65-F5344CB8AC3E}">
        <p14:creationId xmlns:p14="http://schemas.microsoft.com/office/powerpoint/2010/main" val="2478589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953589"/>
            <a:ext cx="10258697" cy="5081451"/>
          </a:xfrm>
        </p:spPr>
        <p:txBody>
          <a:bodyPr>
            <a:normAutofit/>
          </a:bodyPr>
          <a:lstStyle/>
          <a:p>
            <a:pPr marL="0" indent="0" algn="r" rtl="1">
              <a:buNone/>
            </a:pPr>
            <a:r>
              <a:rPr lang="ar-SA" sz="2800" b="1" dirty="0">
                <a:solidFill>
                  <a:schemeClr val="accent1"/>
                </a:solidFill>
                <a:cs typeface="B Nazanin" panose="00000400000000000000" pitchFamily="2" charset="-78"/>
              </a:rPr>
              <a:t>کندیل: </a:t>
            </a:r>
            <a:endParaRPr lang="fa-IR" sz="2800" b="1" dirty="0">
              <a:solidFill>
                <a:schemeClr val="accent1"/>
              </a:solidFill>
              <a:cs typeface="B Nazanin" panose="00000400000000000000" pitchFamily="2" charset="-78"/>
            </a:endParaRPr>
          </a:p>
          <a:p>
            <a:pPr marL="0" indent="0" algn="r" rtl="1">
              <a:buNone/>
            </a:pPr>
            <a:r>
              <a:rPr lang="ar-SA" b="1" dirty="0">
                <a:cs typeface="B Nazanin" panose="00000400000000000000" pitchFamily="2" charset="-78"/>
              </a:rPr>
              <a:t>کندیل قسمتی از استخوان مندیبل است که با </a:t>
            </a:r>
            <a:r>
              <a:rPr lang="ar-SA" b="1" dirty="0">
                <a:solidFill>
                  <a:srgbClr val="FF0000"/>
                </a:solidFill>
                <a:cs typeface="B Nazanin" panose="00000400000000000000" pitchFamily="2" charset="-78"/>
              </a:rPr>
              <a:t>استخوان کرانیوم مفصل </a:t>
            </a:r>
            <a:r>
              <a:rPr lang="ar-SA" b="1" dirty="0">
                <a:cs typeface="B Nazanin" panose="00000400000000000000" pitchFamily="2" charset="-78"/>
              </a:rPr>
              <a:t>میشود و </a:t>
            </a:r>
            <a:r>
              <a:rPr lang="ar-SA" b="1" dirty="0">
                <a:solidFill>
                  <a:srgbClr val="FF0000"/>
                </a:solidFill>
                <a:cs typeface="B Nazanin" panose="00000400000000000000" pitchFamily="2" charset="-78"/>
              </a:rPr>
              <a:t>اجازه حرکات فکی </a:t>
            </a:r>
            <a:r>
              <a:rPr lang="ar-SA" b="1" dirty="0">
                <a:cs typeface="B Nazanin" panose="00000400000000000000" pitchFamily="2" charset="-78"/>
              </a:rPr>
              <a:t>را می دهد. </a:t>
            </a:r>
            <a:endParaRPr lang="fa-IR" b="1" dirty="0">
              <a:cs typeface="B Nazanin" panose="00000400000000000000" pitchFamily="2" charset="-78"/>
            </a:endParaRPr>
          </a:p>
          <a:p>
            <a:pPr marL="0" indent="0" algn="r" rtl="1">
              <a:buNone/>
            </a:pPr>
            <a:r>
              <a:rPr lang="ar-SA" b="1" dirty="0">
                <a:cs typeface="B Nazanin" panose="00000400000000000000" pitchFamily="2" charset="-78"/>
              </a:rPr>
              <a:t>از بعد قدامی، برجستگیهای داخلی و خارجی کندیل، قطب ( </a:t>
            </a:r>
            <a:r>
              <a:rPr lang="en-US" b="1" dirty="0">
                <a:cs typeface="B Nazanin" panose="00000400000000000000" pitchFamily="2" charset="-78"/>
              </a:rPr>
              <a:t>Poles </a:t>
            </a:r>
            <a:r>
              <a:rPr lang="ar-SA" b="1" dirty="0">
                <a:cs typeface="B Nazanin" panose="00000400000000000000" pitchFamily="2" charset="-78"/>
              </a:rPr>
              <a:t>) نامیده میشود. قطب داخلی برجسته تر از قطب خارجی است.  عرض داخلی خارجی کندیل </a:t>
            </a:r>
            <a:r>
              <a:rPr lang="en-US" b="1" dirty="0">
                <a:cs typeface="B Nazanin" panose="00000400000000000000" pitchFamily="2" charset="-78"/>
              </a:rPr>
              <a:t>mm 23 - 18 </a:t>
            </a:r>
            <a:r>
              <a:rPr lang="ar-SA" b="1" dirty="0">
                <a:cs typeface="B Nazanin" panose="00000400000000000000" pitchFamily="2" charset="-78"/>
              </a:rPr>
              <a:t>و عرض قدامی خلفی  </a:t>
            </a:r>
            <a:r>
              <a:rPr lang="en-US" b="1" dirty="0">
                <a:cs typeface="B Nazanin" panose="00000400000000000000" pitchFamily="2" charset="-78"/>
              </a:rPr>
              <a:t>mm10 - 8 </a:t>
            </a:r>
            <a:r>
              <a:rPr lang="ar-SA" b="1" dirty="0">
                <a:cs typeface="B Nazanin" panose="00000400000000000000" pitchFamily="2" charset="-78"/>
              </a:rPr>
              <a:t>میباشد. کندیل عموماً </a:t>
            </a:r>
            <a:r>
              <a:rPr lang="ar-SA" b="1" dirty="0">
                <a:solidFill>
                  <a:srgbClr val="FF0000"/>
                </a:solidFill>
                <a:cs typeface="B Nazanin" panose="00000400000000000000" pitchFamily="2" charset="-78"/>
              </a:rPr>
              <a:t>بیضی</a:t>
            </a:r>
            <a:r>
              <a:rPr lang="ar-SA" b="1" dirty="0">
                <a:cs typeface="B Nazanin" panose="00000400000000000000" pitchFamily="2" charset="-78"/>
              </a:rPr>
              <a:t> شکل است اگرچه تنوع در شکل آن امری طبیعی است.</a:t>
            </a:r>
            <a:endParaRPr lang="fa-IR" b="1" dirty="0">
              <a:cs typeface="B Nazanin" panose="00000400000000000000" pitchFamily="2" charset="-78"/>
            </a:endParaRPr>
          </a:p>
          <a:p>
            <a:pPr marL="0" indent="0" algn="r" rtl="1">
              <a:buNone/>
            </a:pPr>
            <a:endParaRPr lang="en-US" b="1" dirty="0">
              <a:cs typeface="B Nazanin" panose="00000400000000000000" pitchFamily="2" charset="-78"/>
            </a:endParaRPr>
          </a:p>
          <a:p>
            <a:pPr marL="0" indent="0" algn="r" rtl="1">
              <a:buNone/>
            </a:pPr>
            <a:r>
              <a:rPr lang="ar-SA" sz="2400" b="1" dirty="0">
                <a:solidFill>
                  <a:schemeClr val="accent1"/>
                </a:solidFill>
                <a:cs typeface="B Nazanin" panose="00000400000000000000" pitchFamily="2" charset="-78"/>
              </a:rPr>
              <a:t>استخوان تمپورال: </a:t>
            </a:r>
            <a:endParaRPr lang="fa-IR" sz="2400" b="1" dirty="0">
              <a:solidFill>
                <a:schemeClr val="accent1"/>
              </a:solidFill>
              <a:cs typeface="B Nazanin" panose="00000400000000000000" pitchFamily="2" charset="-78"/>
            </a:endParaRPr>
          </a:p>
          <a:p>
            <a:pPr marL="0" indent="0" algn="r" rtl="1">
              <a:buNone/>
            </a:pPr>
            <a:r>
              <a:rPr lang="ar-SA" b="1" dirty="0">
                <a:cs typeface="B Nazanin" panose="00000400000000000000" pitchFamily="2" charset="-78"/>
              </a:rPr>
              <a:t>استخوان تمپورال بخشی از قاعده کرانیوم است که قسمتی از این استخوان، </a:t>
            </a:r>
            <a:r>
              <a:rPr lang="ar-SA" b="1" dirty="0">
                <a:solidFill>
                  <a:srgbClr val="FF0000"/>
                </a:solidFill>
                <a:cs typeface="B Nazanin" panose="00000400000000000000" pitchFamily="2" charset="-78"/>
              </a:rPr>
              <a:t>فوسای مقعر مندیبولار </a:t>
            </a:r>
            <a:r>
              <a:rPr lang="ar-SA" b="1" dirty="0">
                <a:cs typeface="B Nazanin" panose="00000400000000000000" pitchFamily="2" charset="-78"/>
              </a:rPr>
              <a:t>را تشکیل میدهد که کندیل در آن مستقر میشود. این حفره گلنوئید یا </a:t>
            </a:r>
            <a:r>
              <a:rPr lang="ar-SA" b="1" dirty="0">
                <a:solidFill>
                  <a:srgbClr val="FF0000"/>
                </a:solidFill>
                <a:cs typeface="B Nazanin" panose="00000400000000000000" pitchFamily="2" charset="-78"/>
              </a:rPr>
              <a:t>آرتیکولار فوسا </a:t>
            </a:r>
            <a:r>
              <a:rPr lang="ar-SA" b="1" dirty="0">
                <a:cs typeface="B Nazanin" panose="00000400000000000000" pitchFamily="2" charset="-78"/>
              </a:rPr>
              <a:t>نیز نامیده میشود.</a:t>
            </a:r>
            <a:endParaRPr lang="fa-IR" b="1" dirty="0">
              <a:cs typeface="B Nazanin" panose="00000400000000000000" pitchFamily="2" charset="-78"/>
            </a:endParaRPr>
          </a:p>
          <a:p>
            <a:pPr marL="0" indent="0" algn="r" rtl="1">
              <a:buNone/>
            </a:pPr>
            <a:r>
              <a:rPr lang="ar-SA" b="1" u="sng" dirty="0">
                <a:cs typeface="B Nazanin" panose="00000400000000000000" pitchFamily="2" charset="-78"/>
              </a:rPr>
              <a:t> قسمت خلفی </a:t>
            </a:r>
            <a:r>
              <a:rPr lang="ar-SA" b="1" dirty="0">
                <a:cs typeface="B Nazanin" panose="00000400000000000000" pitchFamily="2" charset="-78"/>
              </a:rPr>
              <a:t>حفره به </a:t>
            </a:r>
            <a:r>
              <a:rPr lang="ar-SA" b="1" dirty="0">
                <a:solidFill>
                  <a:srgbClr val="FF0000"/>
                </a:solidFill>
                <a:cs typeface="B Nazanin" panose="00000400000000000000" pitchFamily="2" charset="-78"/>
              </a:rPr>
              <a:t>شیار</a:t>
            </a:r>
            <a:r>
              <a:rPr lang="en-US" b="1" dirty="0">
                <a:solidFill>
                  <a:srgbClr val="FF0000"/>
                </a:solidFill>
                <a:cs typeface="B Nazanin" panose="00000400000000000000" pitchFamily="2" charset="-78"/>
              </a:rPr>
              <a:t> </a:t>
            </a:r>
            <a:r>
              <a:rPr lang="en-US" b="1" dirty="0" err="1">
                <a:solidFill>
                  <a:srgbClr val="FF0000"/>
                </a:solidFill>
                <a:cs typeface="B Nazanin" panose="00000400000000000000" pitchFamily="2" charset="-78"/>
              </a:rPr>
              <a:t>Squamotympanic</a:t>
            </a:r>
            <a:r>
              <a:rPr lang="en-US" b="1" dirty="0">
                <a:cs typeface="B Nazanin" panose="00000400000000000000" pitchFamily="2" charset="-78"/>
              </a:rPr>
              <a:t> </a:t>
            </a:r>
            <a:r>
              <a:rPr lang="ar-SA" b="1" dirty="0">
                <a:cs typeface="B Nazanin" panose="00000400000000000000" pitchFamily="2" charset="-78"/>
              </a:rPr>
              <a:t>میرسد که به صورت داخلی خارجی قرار دارد.</a:t>
            </a:r>
            <a:endParaRPr lang="fa-IR" b="1" dirty="0">
              <a:cs typeface="B Nazanin" panose="00000400000000000000" pitchFamily="2" charset="-78"/>
            </a:endParaRPr>
          </a:p>
          <a:p>
            <a:pPr marL="0" indent="0" algn="r" rtl="1">
              <a:buNone/>
            </a:pPr>
            <a:r>
              <a:rPr lang="ar-SA" b="1" dirty="0">
                <a:cs typeface="B Nazanin" panose="00000400000000000000" pitchFamily="2" charset="-78"/>
              </a:rPr>
              <a:t> درست در جلوی فوسا، برجستگی محدب شکلی به نام </a:t>
            </a:r>
            <a:r>
              <a:rPr lang="en-US" b="1" dirty="0">
                <a:solidFill>
                  <a:srgbClr val="FF0000"/>
                </a:solidFill>
                <a:cs typeface="B Nazanin" panose="00000400000000000000" pitchFamily="2" charset="-78"/>
              </a:rPr>
              <a:t>Articular eminence </a:t>
            </a:r>
            <a:r>
              <a:rPr lang="ar-SA" b="1" dirty="0">
                <a:cs typeface="B Nazanin" panose="00000400000000000000" pitchFamily="2" charset="-78"/>
              </a:rPr>
              <a:t>داریم.</a:t>
            </a:r>
            <a:endParaRPr lang="fa-IR" b="1" dirty="0">
              <a:cs typeface="B Nazanin" panose="00000400000000000000" pitchFamily="2" charset="-78"/>
            </a:endParaRPr>
          </a:p>
          <a:p>
            <a:pPr marL="0" indent="0" algn="r" rtl="1">
              <a:buNone/>
            </a:pPr>
            <a:r>
              <a:rPr lang="ar-SA" b="1" dirty="0">
                <a:cs typeface="B Nazanin" panose="00000400000000000000" pitchFamily="2" charset="-78"/>
              </a:rPr>
              <a:t> میزان تحدب </a:t>
            </a:r>
            <a:r>
              <a:rPr lang="en-US" b="1" dirty="0">
                <a:cs typeface="B Nazanin" panose="00000400000000000000" pitchFamily="2" charset="-78"/>
              </a:rPr>
              <a:t>Articular eminence </a:t>
            </a:r>
            <a:r>
              <a:rPr lang="ar-SA" b="1" dirty="0">
                <a:cs typeface="B Nazanin" panose="00000400000000000000" pitchFamily="2" charset="-78"/>
              </a:rPr>
              <a:t>بسیار متنوع میباشد اما از آنجایی که این تحدب مسیر حرکت کندیل را وقتی مندیبل در قدام قرار گرفته مشخص میکند، حائز اهمیت میباشد.</a:t>
            </a:r>
            <a:endParaRPr lang="en-US" b="1" dirty="0">
              <a:cs typeface="B Nazanin" panose="00000400000000000000" pitchFamily="2" charset="-78"/>
            </a:endParaRPr>
          </a:p>
          <a:p>
            <a:pPr marL="0" indent="0" algn="r">
              <a:buNone/>
            </a:pPr>
            <a:endParaRPr lang="en-US" b="1" dirty="0">
              <a:cs typeface="B Nazanin" panose="00000400000000000000" pitchFamily="2" charset="-78"/>
            </a:endParaRPr>
          </a:p>
        </p:txBody>
      </p:sp>
    </p:spTree>
    <p:extLst>
      <p:ext uri="{BB962C8B-B14F-4D97-AF65-F5344CB8AC3E}">
        <p14:creationId xmlns:p14="http://schemas.microsoft.com/office/powerpoint/2010/main" val="1279414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323833"/>
            <a:ext cx="10315433" cy="4711207"/>
          </a:xfrm>
        </p:spPr>
        <p:txBody>
          <a:bodyPr>
            <a:normAutofit/>
          </a:bodyPr>
          <a:lstStyle/>
          <a:p>
            <a:pPr marL="0" lvl="0" indent="0" algn="r" rtl="1">
              <a:buNone/>
            </a:pPr>
            <a:r>
              <a:rPr lang="fa-IR" sz="2800" b="1" dirty="0">
                <a:solidFill>
                  <a:schemeClr val="accent1"/>
                </a:solidFill>
                <a:cs typeface="B Nazanin" panose="00000400000000000000" pitchFamily="2" charset="-78"/>
              </a:rPr>
              <a:t>ارزیابی الگوی باز کردن دهان:</a:t>
            </a:r>
          </a:p>
          <a:p>
            <a:pPr marL="0" lvl="0" indent="0" algn="r" rtl="1">
              <a:buNone/>
            </a:pPr>
            <a:endParaRPr lang="fa-IR" sz="2400" b="1" dirty="0">
              <a:solidFill>
                <a:schemeClr val="accent1"/>
              </a:solidFill>
              <a:cs typeface="B Nazanin" panose="00000400000000000000" pitchFamily="2" charset="-78"/>
            </a:endParaRPr>
          </a:p>
          <a:p>
            <a:pPr marL="0" lvl="0" indent="0" algn="r" rtl="1">
              <a:buNone/>
            </a:pPr>
            <a:r>
              <a:rPr lang="fa-IR" sz="2000" b="1" dirty="0">
                <a:cs typeface="B Nazanin" panose="00000400000000000000" pitchFamily="2" charset="-78"/>
              </a:rPr>
              <a:t> در بررسی الگوی باز شدن دهان </a:t>
            </a:r>
            <a:r>
              <a:rPr lang="fa-IR" sz="2000" b="1" u="sng" dirty="0">
                <a:cs typeface="B Nazanin" panose="00000400000000000000" pitchFamily="2" charset="-78"/>
              </a:rPr>
              <a:t>در حالیکه در جلوی بیمار ایستاده ایم </a:t>
            </a:r>
            <a:r>
              <a:rPr lang="fa-IR" sz="2000" b="1" dirty="0">
                <a:cs typeface="B Nazanin" panose="00000400000000000000" pitchFamily="2" charset="-78"/>
              </a:rPr>
              <a:t>از بیمار میخواهیم که </a:t>
            </a:r>
            <a:r>
              <a:rPr lang="fa-IR" sz="2000" b="1" dirty="0">
                <a:solidFill>
                  <a:srgbClr val="FF0000"/>
                </a:solidFill>
                <a:cs typeface="B Nazanin" panose="00000400000000000000" pitchFamily="2" charset="-78"/>
              </a:rPr>
              <a:t>سه بار </a:t>
            </a:r>
            <a:r>
              <a:rPr lang="fa-IR" sz="2000" b="1" dirty="0">
                <a:cs typeface="B Nazanin" panose="00000400000000000000" pitchFamily="2" charset="-78"/>
              </a:rPr>
              <a:t>دهان خود را تا حداکثر باز شدن، باز کند و در این حین الگوی باز شدن را بررسی میکنیم. </a:t>
            </a:r>
          </a:p>
          <a:p>
            <a:pPr marL="0" lvl="0" indent="0" algn="r" rtl="1">
              <a:buNone/>
            </a:pPr>
            <a:r>
              <a:rPr lang="fa-IR" sz="2000" b="1" dirty="0">
                <a:cs typeface="B Nazanin" panose="00000400000000000000" pitchFamily="2" charset="-78"/>
              </a:rPr>
              <a:t>حرکت مستقیم، </a:t>
            </a:r>
            <a:r>
              <a:rPr lang="en-US" sz="2000" b="1" dirty="0">
                <a:cs typeface="B Nazanin" panose="00000400000000000000" pitchFamily="2" charset="-78"/>
              </a:rPr>
              <a:t>Deviation, Deflection</a:t>
            </a:r>
            <a:r>
              <a:rPr lang="fa-IR" sz="2000" b="1" dirty="0">
                <a:cs typeface="B Nazanin" panose="00000400000000000000" pitchFamily="2" charset="-78"/>
              </a:rPr>
              <a:t>، </a:t>
            </a:r>
            <a:r>
              <a:rPr lang="en-US" sz="2000" b="1" dirty="0">
                <a:cs typeface="B Nazanin" panose="00000400000000000000" pitchFamily="2" charset="-78"/>
              </a:rPr>
              <a:t>Luxation/Subluxation</a:t>
            </a:r>
            <a:r>
              <a:rPr lang="fa-IR" sz="2000" b="1" dirty="0">
                <a:cs typeface="B Nazanin" panose="00000400000000000000" pitchFamily="2" charset="-78"/>
              </a:rPr>
              <a:t> و </a:t>
            </a:r>
            <a:r>
              <a:rPr lang="en-US" sz="2000" b="1" dirty="0">
                <a:cs typeface="B Nazanin" panose="00000400000000000000" pitchFamily="2" charset="-78"/>
              </a:rPr>
              <a:t>Locking</a:t>
            </a:r>
            <a:r>
              <a:rPr lang="fa-IR" sz="2000" b="1" dirty="0">
                <a:cs typeface="B Nazanin" panose="00000400000000000000" pitchFamily="2" charset="-78"/>
              </a:rPr>
              <a:t> در بیماران مشخص می شود..</a:t>
            </a:r>
            <a:endParaRPr lang="en-US" sz="2000" b="1" dirty="0">
              <a:cs typeface="B Nazanin" panose="00000400000000000000" pitchFamily="2" charset="-78"/>
            </a:endParaRPr>
          </a:p>
          <a:p>
            <a:pPr marL="0" indent="0" algn="r" rtl="1">
              <a:buNone/>
            </a:pPr>
            <a:endParaRPr lang="en-US" sz="2000" b="1" dirty="0">
              <a:cs typeface="B Nazanin" panose="00000400000000000000" pitchFamily="2" charset="-78"/>
            </a:endParaRPr>
          </a:p>
        </p:txBody>
      </p:sp>
    </p:spTree>
    <p:extLst>
      <p:ext uri="{BB962C8B-B14F-4D97-AF65-F5344CB8AC3E}">
        <p14:creationId xmlns:p14="http://schemas.microsoft.com/office/powerpoint/2010/main" val="26839314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6024" y="353016"/>
            <a:ext cx="6582006" cy="6183768"/>
          </a:xfrm>
        </p:spPr>
      </p:pic>
    </p:spTree>
    <p:extLst>
      <p:ext uri="{BB962C8B-B14F-4D97-AF65-F5344CB8AC3E}">
        <p14:creationId xmlns:p14="http://schemas.microsoft.com/office/powerpoint/2010/main" val="4150430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1255594"/>
            <a:ext cx="10110716" cy="4779446"/>
          </a:xfrm>
        </p:spPr>
        <p:txBody>
          <a:bodyPr/>
          <a:lstStyle/>
          <a:p>
            <a:pPr marL="0" indent="0" algn="r" rtl="1">
              <a:buNone/>
            </a:pPr>
            <a:r>
              <a:rPr lang="fa-IR" sz="2800" b="1" dirty="0">
                <a:solidFill>
                  <a:schemeClr val="accent1"/>
                </a:solidFill>
                <a:cs typeface="B Nazanin" panose="00000400000000000000" pitchFamily="2" charset="-78"/>
              </a:rPr>
              <a:t>دیسک مفصلی: </a:t>
            </a:r>
          </a:p>
          <a:p>
            <a:pPr marL="0" indent="0" algn="r" rtl="1">
              <a:buNone/>
            </a:pPr>
            <a:r>
              <a:rPr lang="fa-IR" b="1" dirty="0">
                <a:cs typeface="B Nazanin" panose="00000400000000000000" pitchFamily="2" charset="-78"/>
              </a:rPr>
              <a:t>دیسک از </a:t>
            </a:r>
            <a:r>
              <a:rPr lang="fa-IR" b="1" dirty="0">
                <a:solidFill>
                  <a:srgbClr val="FF0000"/>
                </a:solidFill>
                <a:cs typeface="B Nazanin" panose="00000400000000000000" pitchFamily="2" charset="-78"/>
              </a:rPr>
              <a:t>خلف به بافت رترودیسکال </a:t>
            </a:r>
            <a:r>
              <a:rPr lang="fa-IR" b="1" dirty="0">
                <a:cs typeface="B Nazanin" panose="00000400000000000000" pitchFamily="2" charset="-78"/>
              </a:rPr>
              <a:t>متصل میباشد. </a:t>
            </a:r>
          </a:p>
          <a:p>
            <a:pPr marL="0" indent="0" algn="r" rtl="1">
              <a:buNone/>
            </a:pPr>
            <a:r>
              <a:rPr lang="fa-IR" b="1" u="sng" dirty="0">
                <a:cs typeface="B Nazanin" panose="00000400000000000000" pitchFamily="2" charset="-78"/>
              </a:rPr>
              <a:t>در قدام، </a:t>
            </a:r>
            <a:r>
              <a:rPr lang="fa-IR" b="1" dirty="0">
                <a:cs typeface="B Nazanin" panose="00000400000000000000" pitchFamily="2" charset="-78"/>
              </a:rPr>
              <a:t>دیسک از بالا و پایین به </a:t>
            </a:r>
            <a:r>
              <a:rPr lang="fa-IR" b="1" dirty="0">
                <a:solidFill>
                  <a:srgbClr val="00B050"/>
                </a:solidFill>
                <a:cs typeface="B Nazanin" panose="00000400000000000000" pitchFamily="2" charset="-78"/>
              </a:rPr>
              <a:t>لیگامان کپسولار </a:t>
            </a:r>
            <a:r>
              <a:rPr lang="fa-IR" b="1" dirty="0">
                <a:cs typeface="B Nazanin" panose="00000400000000000000" pitchFamily="2" charset="-78"/>
              </a:rPr>
              <a:t>متصل است.</a:t>
            </a:r>
          </a:p>
          <a:p>
            <a:pPr marL="0" indent="0" algn="r" rtl="1">
              <a:buNone/>
            </a:pPr>
            <a:r>
              <a:rPr lang="fa-IR" b="1" u="sng" dirty="0">
                <a:cs typeface="B Nazanin" panose="00000400000000000000" pitchFamily="2" charset="-78"/>
              </a:rPr>
              <a:t> اتصال بالایی (فوقانی</a:t>
            </a:r>
            <a:r>
              <a:rPr lang="fa-IR" b="1" dirty="0">
                <a:cs typeface="B Nazanin" panose="00000400000000000000" pitchFamily="2" charset="-78"/>
              </a:rPr>
              <a:t>) به مارجین قدامی سطح مفصلی </a:t>
            </a:r>
            <a:r>
              <a:rPr lang="fa-IR" b="1" dirty="0">
                <a:solidFill>
                  <a:srgbClr val="00B050"/>
                </a:solidFill>
                <a:cs typeface="B Nazanin" panose="00000400000000000000" pitchFamily="2" charset="-78"/>
              </a:rPr>
              <a:t>استخوان تمپورال </a:t>
            </a:r>
          </a:p>
          <a:p>
            <a:pPr marL="0" indent="0" algn="r" rtl="1">
              <a:buNone/>
            </a:pPr>
            <a:r>
              <a:rPr lang="fa-IR" b="1" u="sng" dirty="0">
                <a:cs typeface="B Nazanin" panose="00000400000000000000" pitchFamily="2" charset="-78"/>
              </a:rPr>
              <a:t>اتصال پایینی (تحتانی</a:t>
            </a:r>
            <a:r>
              <a:rPr lang="fa-IR" b="1" dirty="0">
                <a:cs typeface="B Nazanin" panose="00000400000000000000" pitchFamily="2" charset="-78"/>
              </a:rPr>
              <a:t>) به مارجین قدامی سطح مفصلی کندیل متصل میشود. </a:t>
            </a:r>
            <a:endParaRPr lang="en-US" b="1" dirty="0">
              <a:cs typeface="B Nazanin" panose="00000400000000000000" pitchFamily="2" charset="-78"/>
            </a:endParaRPr>
          </a:p>
          <a:p>
            <a:pPr marL="0" indent="0" algn="r" rtl="1">
              <a:buNone/>
            </a:pPr>
            <a:endParaRPr lang="fa-IR" b="1" dirty="0">
              <a:cs typeface="B Nazanin" panose="00000400000000000000" pitchFamily="2" charset="-78"/>
            </a:endParaRPr>
          </a:p>
          <a:p>
            <a:pPr marL="0" indent="0" algn="r" rtl="1">
              <a:buNone/>
            </a:pPr>
            <a:r>
              <a:rPr lang="fa-IR" b="1" u="sng" dirty="0">
                <a:cs typeface="B Nazanin" panose="00000400000000000000" pitchFamily="2" charset="-78"/>
              </a:rPr>
              <a:t>3 / 2 قدامی داخلی </a:t>
            </a:r>
            <a:r>
              <a:rPr lang="fa-IR" b="1" dirty="0">
                <a:cs typeface="B Nazanin" panose="00000400000000000000" pitchFamily="2" charset="-78"/>
              </a:rPr>
              <a:t>دیسک توسط الیاف تاندونی به عضله </a:t>
            </a:r>
            <a:r>
              <a:rPr lang="fa-IR" b="1" dirty="0">
                <a:solidFill>
                  <a:srgbClr val="00B050"/>
                </a:solidFill>
                <a:cs typeface="B Nazanin" panose="00000400000000000000" pitchFamily="2" charset="-78"/>
              </a:rPr>
              <a:t>لترال تریگوئید فوقانی </a:t>
            </a:r>
            <a:endParaRPr lang="en-US" b="1" dirty="0">
              <a:solidFill>
                <a:srgbClr val="00B050"/>
              </a:solidFill>
              <a:cs typeface="B Nazanin" panose="00000400000000000000" pitchFamily="2" charset="-78"/>
            </a:endParaRPr>
          </a:p>
          <a:p>
            <a:pPr marL="0" indent="0" algn="r" rtl="1">
              <a:buNone/>
            </a:pPr>
            <a:r>
              <a:rPr lang="fa-IR" b="1" u="sng" dirty="0">
                <a:cs typeface="B Nazanin" panose="00000400000000000000" pitchFamily="2" charset="-78"/>
              </a:rPr>
              <a:t>3 / 1 قدامی خارجی </a:t>
            </a:r>
            <a:r>
              <a:rPr lang="fa-IR" b="1" dirty="0">
                <a:cs typeface="B Nazanin" panose="00000400000000000000" pitchFamily="2" charset="-78"/>
              </a:rPr>
              <a:t>به فیبرهای خلفی </a:t>
            </a:r>
            <a:r>
              <a:rPr lang="fa-IR" b="1" dirty="0">
                <a:solidFill>
                  <a:srgbClr val="00B050"/>
                </a:solidFill>
                <a:cs typeface="B Nazanin" panose="00000400000000000000" pitchFamily="2" charset="-78"/>
              </a:rPr>
              <a:t>عضله تمپورالیس </a:t>
            </a:r>
            <a:r>
              <a:rPr lang="fa-IR" b="1" dirty="0">
                <a:cs typeface="B Nazanin" panose="00000400000000000000" pitchFamily="2" charset="-78"/>
              </a:rPr>
              <a:t>و </a:t>
            </a:r>
            <a:r>
              <a:rPr lang="fa-IR" b="1" dirty="0">
                <a:solidFill>
                  <a:srgbClr val="00B050"/>
                </a:solidFill>
                <a:cs typeface="B Nazanin" panose="00000400000000000000" pitchFamily="2" charset="-78"/>
              </a:rPr>
              <a:t>عضله - ماستر </a:t>
            </a:r>
            <a:r>
              <a:rPr lang="fa-IR" b="1" dirty="0">
                <a:cs typeface="B Nazanin" panose="00000400000000000000" pitchFamily="2" charset="-78"/>
              </a:rPr>
              <a:t>عمقی متصل میشود. </a:t>
            </a:r>
            <a:endParaRPr lang="en-US" b="1" dirty="0">
              <a:cs typeface="B Nazanin" panose="00000400000000000000" pitchFamily="2" charset="-78"/>
            </a:endParaRPr>
          </a:p>
          <a:p>
            <a:pPr marL="0" indent="0" algn="r" rtl="1">
              <a:buNone/>
            </a:pPr>
            <a:r>
              <a:rPr lang="fa-IR" b="1" u="sng" dirty="0">
                <a:cs typeface="B Nazanin" panose="00000400000000000000" pitchFamily="2" charset="-78"/>
              </a:rPr>
              <a:t>قسمت داخلی و خارجی </a:t>
            </a:r>
            <a:r>
              <a:rPr lang="fa-IR" b="1" dirty="0">
                <a:cs typeface="B Nazanin" panose="00000400000000000000" pitchFamily="2" charset="-78"/>
              </a:rPr>
              <a:t>به </a:t>
            </a:r>
            <a:r>
              <a:rPr lang="fa-IR" b="1" dirty="0">
                <a:solidFill>
                  <a:srgbClr val="00B050"/>
                </a:solidFill>
                <a:cs typeface="B Nazanin" panose="00000400000000000000" pitchFamily="2" charset="-78"/>
              </a:rPr>
              <a:t>لیگامان کولترال </a:t>
            </a:r>
            <a:r>
              <a:rPr lang="fa-IR" b="1" dirty="0">
                <a:cs typeface="B Nazanin" panose="00000400000000000000" pitchFamily="2" charset="-78"/>
              </a:rPr>
              <a:t>و همچنین </a:t>
            </a:r>
            <a:r>
              <a:rPr lang="fa-IR" b="1" dirty="0">
                <a:solidFill>
                  <a:srgbClr val="00B050"/>
                </a:solidFill>
                <a:cs typeface="B Nazanin" panose="00000400000000000000" pitchFamily="2" charset="-78"/>
              </a:rPr>
              <a:t>لیگامان کپسولار </a:t>
            </a:r>
            <a:r>
              <a:rPr lang="fa-IR" b="1" dirty="0">
                <a:cs typeface="B Nazanin" panose="00000400000000000000" pitchFamily="2" charset="-78"/>
              </a:rPr>
              <a:t>متصل است. </a:t>
            </a:r>
            <a:endParaRPr lang="en-US" b="1" dirty="0">
              <a:cs typeface="B Nazanin" panose="00000400000000000000" pitchFamily="2" charset="-78"/>
            </a:endParaRPr>
          </a:p>
          <a:p>
            <a:pPr marL="0" indent="0" algn="r" rtl="1">
              <a:buNone/>
            </a:pPr>
            <a:endParaRPr lang="en-US" dirty="0">
              <a:cs typeface="B Nazanin" panose="00000400000000000000" pitchFamily="2" charset="-78"/>
            </a:endParaRPr>
          </a:p>
        </p:txBody>
      </p:sp>
      <p:sp>
        <p:nvSpPr>
          <p:cNvPr id="4" name="Rounded Rectangle 3"/>
          <p:cNvSpPr/>
          <p:nvPr/>
        </p:nvSpPr>
        <p:spPr>
          <a:xfrm>
            <a:off x="1066800" y="5295331"/>
            <a:ext cx="9974239" cy="941696"/>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Nazanin" panose="00000400000000000000" pitchFamily="2" charset="-78"/>
              </a:rPr>
              <a:t>سطح فوقانی دیسک به فضای فوقانی مفصل با حجم غیرفعال حدود </a:t>
            </a:r>
            <a:r>
              <a:rPr lang="en-US" b="1" dirty="0">
                <a:solidFill>
                  <a:schemeClr val="tx1"/>
                </a:solidFill>
                <a:cs typeface="B Nazanin" panose="00000400000000000000" pitchFamily="2" charset="-78"/>
              </a:rPr>
              <a:t> 1.2ml </a:t>
            </a:r>
            <a:r>
              <a:rPr lang="fa-IR" b="1" dirty="0">
                <a:solidFill>
                  <a:schemeClr val="tx1"/>
                </a:solidFill>
                <a:cs typeface="B Nazanin" panose="00000400000000000000" pitchFamily="2" charset="-78"/>
              </a:rPr>
              <a:t>و سطح تحتانی دیسک به فضای تحتانی مفصل با حجم غیرفعال حدود </a:t>
            </a:r>
            <a:r>
              <a:rPr lang="en-US" b="1" dirty="0">
                <a:solidFill>
                  <a:schemeClr val="tx1"/>
                </a:solidFill>
                <a:cs typeface="B Nazanin" panose="00000400000000000000" pitchFamily="2" charset="-78"/>
              </a:rPr>
              <a:t>0.9ml </a:t>
            </a:r>
            <a:r>
              <a:rPr lang="fa-IR" b="1" dirty="0">
                <a:solidFill>
                  <a:schemeClr val="tx1"/>
                </a:solidFill>
                <a:cs typeface="B Nazanin" panose="00000400000000000000" pitchFamily="2" charset="-78"/>
              </a:rPr>
              <a:t> اتصال دارد.</a:t>
            </a:r>
            <a:endParaRPr lang="en-US" b="1" dirty="0">
              <a:solidFill>
                <a:schemeClr val="tx1"/>
              </a:solidFill>
              <a:cs typeface="B Nazanin" panose="00000400000000000000" pitchFamily="2" charset="-78"/>
            </a:endParaRPr>
          </a:p>
          <a:p>
            <a:pPr algn="ctr"/>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1188" r="-1" b="23822"/>
          <a:stretch/>
        </p:blipFill>
        <p:spPr>
          <a:xfrm>
            <a:off x="0" y="704225"/>
            <a:ext cx="3946211" cy="4389119"/>
          </a:xfrm>
          <a:prstGeom prst="rect">
            <a:avLst/>
          </a:prstGeom>
        </p:spPr>
      </p:pic>
    </p:spTree>
    <p:extLst>
      <p:ext uri="{BB962C8B-B14F-4D97-AF65-F5344CB8AC3E}">
        <p14:creationId xmlns:p14="http://schemas.microsoft.com/office/powerpoint/2010/main" val="556793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105469"/>
            <a:ext cx="10206252" cy="4929571"/>
          </a:xfrm>
        </p:spPr>
        <p:txBody>
          <a:bodyPr>
            <a:normAutofit/>
          </a:bodyPr>
          <a:lstStyle/>
          <a:p>
            <a:pPr marL="0" indent="0" algn="r" rtl="1">
              <a:buNone/>
            </a:pPr>
            <a:r>
              <a:rPr lang="fa-IR" sz="2400" b="1" dirty="0">
                <a:solidFill>
                  <a:schemeClr val="accent1"/>
                </a:solidFill>
                <a:cs typeface="B Nazanin" panose="00000400000000000000" pitchFamily="2" charset="-78"/>
              </a:rPr>
              <a:t>بافت رترودیسکال:</a:t>
            </a:r>
            <a:endParaRPr lang="en-US" sz="2400" b="1" dirty="0">
              <a:solidFill>
                <a:schemeClr val="accent1"/>
              </a:solidFill>
              <a:cs typeface="B Nazanin" panose="00000400000000000000" pitchFamily="2" charset="-78"/>
            </a:endParaRPr>
          </a:p>
          <a:p>
            <a:pPr marL="0" indent="0" algn="r" rtl="1">
              <a:buNone/>
            </a:pPr>
            <a:r>
              <a:rPr lang="fa-IR" b="1" dirty="0">
                <a:cs typeface="B Nazanin" panose="00000400000000000000" pitchFamily="2" charset="-78"/>
              </a:rPr>
              <a:t> دیسک مفصلی از قسمت خلف به ناحیه ای از </a:t>
            </a:r>
            <a:r>
              <a:rPr lang="fa-IR" b="1" dirty="0">
                <a:solidFill>
                  <a:srgbClr val="FF0000"/>
                </a:solidFill>
                <a:cs typeface="B Nazanin" panose="00000400000000000000" pitchFamily="2" charset="-78"/>
              </a:rPr>
              <a:t>بافت همبند شل </a:t>
            </a:r>
            <a:endParaRPr lang="en-US" b="1" dirty="0">
              <a:solidFill>
                <a:srgbClr val="FF0000"/>
              </a:solidFill>
              <a:cs typeface="B Nazanin" panose="00000400000000000000" pitchFamily="2" charset="-78"/>
            </a:endParaRPr>
          </a:p>
          <a:p>
            <a:pPr marL="0" indent="0" algn="r" rtl="1">
              <a:buNone/>
            </a:pPr>
            <a:r>
              <a:rPr lang="fa-IR" b="1" u="sng" dirty="0">
                <a:cs typeface="B Nazanin" panose="00000400000000000000" pitchFamily="2" charset="-78"/>
              </a:rPr>
              <a:t>متشکل از: </a:t>
            </a:r>
            <a:r>
              <a:rPr lang="fa-IR" b="1" dirty="0">
                <a:cs typeface="B Nazanin" panose="00000400000000000000" pitchFamily="2" charset="-78"/>
              </a:rPr>
              <a:t>فیبرهای کلاژن، الیاف شاخه شونده الاستیک،چربی و مقادیر زیادی عروق خونی و لنفاوی و اعصاب متصل میشود. </a:t>
            </a:r>
          </a:p>
          <a:p>
            <a:pPr marL="0" indent="0" algn="r" rtl="1">
              <a:buNone/>
            </a:pPr>
            <a:endParaRPr lang="fa-IR" b="1" dirty="0">
              <a:cs typeface="B Nazanin" panose="00000400000000000000" pitchFamily="2" charset="-78"/>
            </a:endParaRPr>
          </a:p>
          <a:p>
            <a:pPr marL="0" indent="0" algn="r" rtl="1">
              <a:buNone/>
            </a:pPr>
            <a:r>
              <a:rPr lang="fa-IR" b="1" u="sng" dirty="0">
                <a:solidFill>
                  <a:srgbClr val="C00000"/>
                </a:solidFill>
                <a:cs typeface="B Nazanin" panose="00000400000000000000" pitchFamily="2" charset="-78"/>
              </a:rPr>
              <a:t>این اتصال متشکل از دو تیغه بافت همبند متراکم (</a:t>
            </a:r>
            <a:r>
              <a:rPr lang="en-US" b="1" u="sng" dirty="0">
                <a:solidFill>
                  <a:srgbClr val="C00000"/>
                </a:solidFill>
                <a:cs typeface="B Nazanin" panose="00000400000000000000" pitchFamily="2" charset="-78"/>
              </a:rPr>
              <a:t>Lamina </a:t>
            </a:r>
            <a:r>
              <a:rPr lang="fa-IR" b="1" u="sng" dirty="0">
                <a:solidFill>
                  <a:srgbClr val="C00000"/>
                </a:solidFill>
                <a:cs typeface="B Nazanin" panose="00000400000000000000" pitchFamily="2" charset="-78"/>
              </a:rPr>
              <a:t>) است:</a:t>
            </a:r>
          </a:p>
          <a:p>
            <a:pPr marL="0" indent="0" algn="r" rtl="1">
              <a:buNone/>
            </a:pPr>
            <a:r>
              <a:rPr lang="fa-IR" b="1" dirty="0">
                <a:solidFill>
                  <a:srgbClr val="C00000"/>
                </a:solidFill>
                <a:cs typeface="B Nazanin" panose="00000400000000000000" pitchFamily="2" charset="-78"/>
              </a:rPr>
              <a:t>لامینای فوقانی: </a:t>
            </a:r>
            <a:r>
              <a:rPr lang="fa-IR" b="1" dirty="0">
                <a:cs typeface="B Nazanin" panose="00000400000000000000" pitchFamily="2" charset="-78"/>
              </a:rPr>
              <a:t>به همراه قسمت افقی لیگامان تمپورومندیبولار از </a:t>
            </a:r>
            <a:r>
              <a:rPr lang="fa-IR" b="1" dirty="0">
                <a:solidFill>
                  <a:srgbClr val="00B050"/>
                </a:solidFill>
                <a:cs typeface="B Nazanin" panose="00000400000000000000" pitchFamily="2" charset="-78"/>
              </a:rPr>
              <a:t>حرکت بیش از حد مندیبل به عقب جلوگیری می کند</a:t>
            </a:r>
            <a:r>
              <a:rPr lang="fa-IR" b="1" dirty="0">
                <a:cs typeface="B Nazanin" panose="00000400000000000000" pitchFamily="2" charset="-78"/>
              </a:rPr>
              <a:t>،</a:t>
            </a:r>
          </a:p>
          <a:p>
            <a:pPr marL="0" indent="0" algn="r" rtl="1">
              <a:buNone/>
            </a:pPr>
            <a:r>
              <a:rPr lang="fa-IR" b="1" u="sng" dirty="0">
                <a:cs typeface="B Nazanin" panose="00000400000000000000" pitchFamily="2" charset="-78"/>
              </a:rPr>
              <a:t>قدام: </a:t>
            </a:r>
            <a:r>
              <a:rPr lang="fa-IR" b="1" dirty="0">
                <a:cs typeface="B Nazanin" panose="00000400000000000000" pitchFamily="2" charset="-78"/>
              </a:rPr>
              <a:t>خلف دیسک </a:t>
            </a:r>
          </a:p>
          <a:p>
            <a:pPr marL="0" indent="0" algn="r" rtl="1">
              <a:buNone/>
            </a:pPr>
            <a:r>
              <a:rPr lang="fa-IR" b="1" u="sng" dirty="0">
                <a:cs typeface="B Nazanin" panose="00000400000000000000" pitchFamily="2" charset="-78"/>
              </a:rPr>
              <a:t>خلف: </a:t>
            </a:r>
            <a:r>
              <a:rPr lang="fa-IR" b="1" dirty="0">
                <a:cs typeface="B Nazanin" panose="00000400000000000000" pitchFamily="2" charset="-78"/>
              </a:rPr>
              <a:t>شیار اسکواموتیمپانیک استخوان تمپورال </a:t>
            </a:r>
          </a:p>
          <a:p>
            <a:pPr marL="0" indent="0" algn="r" rtl="1">
              <a:buNone/>
            </a:pPr>
            <a:endParaRPr lang="fa-IR" b="1" dirty="0">
              <a:cs typeface="B Nazanin" panose="00000400000000000000" pitchFamily="2" charset="-78"/>
            </a:endParaRPr>
          </a:p>
          <a:p>
            <a:pPr marL="0" indent="0" algn="r" rtl="1">
              <a:buNone/>
            </a:pPr>
            <a:r>
              <a:rPr lang="fa-IR" b="1" dirty="0">
                <a:solidFill>
                  <a:srgbClr val="C00000"/>
                </a:solidFill>
                <a:cs typeface="B Nazanin" panose="00000400000000000000" pitchFamily="2" charset="-78"/>
              </a:rPr>
              <a:t>لامینای تحتانی: </a:t>
            </a:r>
            <a:r>
              <a:rPr lang="fa-IR" b="1" dirty="0">
                <a:cs typeface="B Nazanin" panose="00000400000000000000" pitchFamily="2" charset="-78"/>
              </a:rPr>
              <a:t>به همراه لیگامان استیلومندیبولار  و اسفنومندیبولار </a:t>
            </a:r>
            <a:r>
              <a:rPr lang="fa-IR" b="1" dirty="0">
                <a:solidFill>
                  <a:srgbClr val="00B050"/>
                </a:solidFill>
                <a:cs typeface="B Nazanin" panose="00000400000000000000" pitchFamily="2" charset="-78"/>
              </a:rPr>
              <a:t>از حرکت بیش از حد مندیبل به جلو ممانعت می کند</a:t>
            </a:r>
            <a:r>
              <a:rPr lang="fa-IR" b="1" dirty="0">
                <a:cs typeface="B Nazanin" panose="00000400000000000000" pitchFamily="2" charset="-78"/>
              </a:rPr>
              <a:t>،</a:t>
            </a:r>
          </a:p>
          <a:p>
            <a:pPr marL="0" indent="0" algn="r" rtl="1">
              <a:buNone/>
            </a:pPr>
            <a:r>
              <a:rPr lang="fa-IR" b="1" dirty="0">
                <a:cs typeface="B Nazanin" panose="00000400000000000000" pitchFamily="2" charset="-78"/>
              </a:rPr>
              <a:t> </a:t>
            </a:r>
            <a:r>
              <a:rPr lang="fa-IR" b="1" u="sng" dirty="0">
                <a:cs typeface="B Nazanin" panose="00000400000000000000" pitchFamily="2" charset="-78"/>
              </a:rPr>
              <a:t>قدام : </a:t>
            </a:r>
            <a:r>
              <a:rPr lang="fa-IR" b="1" dirty="0">
                <a:cs typeface="B Nazanin" panose="00000400000000000000" pitchFamily="2" charset="-78"/>
              </a:rPr>
              <a:t>خلف دیسک </a:t>
            </a:r>
          </a:p>
          <a:p>
            <a:pPr marL="0" indent="0" algn="r" rtl="1">
              <a:buNone/>
            </a:pPr>
            <a:r>
              <a:rPr lang="fa-IR" b="1" u="sng" dirty="0">
                <a:cs typeface="B Nazanin" panose="00000400000000000000" pitchFamily="2" charset="-78"/>
              </a:rPr>
              <a:t>خلف: </a:t>
            </a:r>
            <a:r>
              <a:rPr lang="fa-IR" b="1" dirty="0">
                <a:cs typeface="B Nazanin" panose="00000400000000000000" pitchFamily="2" charset="-78"/>
              </a:rPr>
              <a:t>قسمت خلفی تحتانی سطح مفصلی سر کندیل </a:t>
            </a:r>
            <a:endParaRPr lang="en-US" b="1" dirty="0">
              <a:cs typeface="B Nazanin" panose="00000400000000000000" pitchFamily="2" charset="-78"/>
            </a:endParaRPr>
          </a:p>
        </p:txBody>
      </p:sp>
    </p:spTree>
    <p:extLst>
      <p:ext uri="{BB962C8B-B14F-4D97-AF65-F5344CB8AC3E}">
        <p14:creationId xmlns:p14="http://schemas.microsoft.com/office/powerpoint/2010/main" val="3115718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7063" y="2432205"/>
            <a:ext cx="10058400" cy="1371600"/>
          </a:xfrm>
        </p:spPr>
        <p:txBody>
          <a:bodyPr>
            <a:normAutofit/>
          </a:bodyPr>
          <a:lstStyle/>
          <a:p>
            <a:pPr algn="ctr"/>
            <a:r>
              <a:rPr lang="fa-IR" sz="6600" b="1" dirty="0">
                <a:solidFill>
                  <a:prstClr val="black"/>
                </a:solidFill>
                <a:cs typeface="B Nazanin" panose="00000400000000000000" pitchFamily="2" charset="-78"/>
              </a:rPr>
              <a:t>لیگامان ها:</a:t>
            </a:r>
            <a:endParaRPr lang="en-US" sz="19900" dirty="0">
              <a:cs typeface="B Nazanin" panose="00000400000000000000" pitchFamily="2" charset="-78"/>
            </a:endParaRPr>
          </a:p>
        </p:txBody>
      </p:sp>
    </p:spTree>
    <p:extLst>
      <p:ext uri="{BB962C8B-B14F-4D97-AF65-F5344CB8AC3E}">
        <p14:creationId xmlns:p14="http://schemas.microsoft.com/office/powerpoint/2010/main" val="1625170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799" y="1460310"/>
            <a:ext cx="10301785" cy="4574730"/>
          </a:xfrm>
        </p:spPr>
        <p:txBody>
          <a:bodyPr/>
          <a:lstStyle/>
          <a:p>
            <a:pPr marL="0" indent="0" algn="r" rtl="1">
              <a:buNone/>
            </a:pPr>
            <a:r>
              <a:rPr lang="fa-IR" sz="2400" b="1" dirty="0">
                <a:solidFill>
                  <a:schemeClr val="accent1"/>
                </a:solidFill>
                <a:cs typeface="B Nazanin" panose="00000400000000000000" pitchFamily="2" charset="-78"/>
              </a:rPr>
              <a:t>لیگامان ها: </a:t>
            </a:r>
          </a:p>
          <a:p>
            <a:pPr marL="0" indent="0" algn="r" rtl="1">
              <a:buNone/>
            </a:pPr>
            <a:r>
              <a:rPr lang="fa-IR" b="1" dirty="0">
                <a:cs typeface="B Nazanin" panose="00000400000000000000" pitchFamily="2" charset="-78"/>
              </a:rPr>
              <a:t>مفصل </a:t>
            </a:r>
            <a:r>
              <a:rPr lang="en-US" b="1" dirty="0">
                <a:cs typeface="B Nazanin" panose="00000400000000000000" pitchFamily="2" charset="-78"/>
              </a:rPr>
              <a:t>TMJ </a:t>
            </a:r>
            <a:r>
              <a:rPr lang="fa-IR" b="1" dirty="0">
                <a:cs typeface="B Nazanin" panose="00000400000000000000" pitchFamily="2" charset="-78"/>
              </a:rPr>
              <a:t>دارای</a:t>
            </a:r>
          </a:p>
          <a:p>
            <a:pPr marL="0" indent="0" algn="r" rtl="1">
              <a:buNone/>
            </a:pPr>
            <a:r>
              <a:rPr lang="fa-IR" b="1" dirty="0">
                <a:cs typeface="B Nazanin" panose="00000400000000000000" pitchFamily="2" charset="-78"/>
              </a:rPr>
              <a:t> </a:t>
            </a:r>
            <a:r>
              <a:rPr lang="fa-IR" sz="2000" b="1" dirty="0">
                <a:solidFill>
                  <a:srgbClr val="C00000"/>
                </a:solidFill>
                <a:cs typeface="B Nazanin" panose="00000400000000000000" pitchFamily="2" charset="-78"/>
              </a:rPr>
              <a:t>سه لیگامان اصلی: </a:t>
            </a:r>
          </a:p>
          <a:p>
            <a:pPr marL="0" indent="0" algn="r" rtl="1">
              <a:buNone/>
            </a:pPr>
            <a:r>
              <a:rPr lang="fa-IR" b="1" dirty="0">
                <a:cs typeface="B Nazanin" panose="00000400000000000000" pitchFamily="2" charset="-78"/>
              </a:rPr>
              <a:t>کولترال، کپسولار و تمپورومندیبولار </a:t>
            </a:r>
          </a:p>
          <a:p>
            <a:pPr marL="0" indent="0" algn="r" rtl="1">
              <a:buNone/>
            </a:pPr>
            <a:r>
              <a:rPr lang="fa-IR" sz="2000" b="1" dirty="0">
                <a:solidFill>
                  <a:srgbClr val="C00000"/>
                </a:solidFill>
                <a:cs typeface="B Nazanin" panose="00000400000000000000" pitchFamily="2" charset="-78"/>
              </a:rPr>
              <a:t>دو لیگامان فرعی: </a:t>
            </a:r>
          </a:p>
          <a:p>
            <a:pPr marL="0" indent="0" algn="r" rtl="1">
              <a:buNone/>
            </a:pPr>
            <a:r>
              <a:rPr lang="fa-IR" b="1" dirty="0">
                <a:cs typeface="B Nazanin" panose="00000400000000000000" pitchFamily="2" charset="-78"/>
              </a:rPr>
              <a:t>اسفنومندیبولار و استیلومندیبولار میباشد.</a:t>
            </a:r>
            <a:endParaRPr lang="en-US" b="1" dirty="0">
              <a:cs typeface="B Nazanin" panose="00000400000000000000" pitchFamily="2" charset="-78"/>
            </a:endParaRPr>
          </a:p>
          <a:p>
            <a:pPr marL="0" indent="0" algn="r" rtl="1">
              <a:buNone/>
            </a:pPr>
            <a:endParaRPr lang="en-US" b="1" dirty="0">
              <a:cs typeface="B Nazanin" panose="00000400000000000000" pitchFamily="2" charset="-78"/>
            </a:endParaRPr>
          </a:p>
        </p:txBody>
      </p:sp>
    </p:spTree>
    <p:extLst>
      <p:ext uri="{BB962C8B-B14F-4D97-AF65-F5344CB8AC3E}">
        <p14:creationId xmlns:p14="http://schemas.microsoft.com/office/powerpoint/2010/main" val="8306536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3F20CFC1-E34F-405B-AA49-5BE0E194F1B3}"/>
    </a:ext>
  </a:extLst>
</a:theme>
</file>

<file path=docProps/app.xml><?xml version="1.0" encoding="utf-8"?>
<Properties xmlns="http://schemas.openxmlformats.org/officeDocument/2006/extended-properties" xmlns:vt="http://schemas.openxmlformats.org/officeDocument/2006/docPropsVTypes">
  <Template>TM03457510[[fn=Savon]]</Template>
  <TotalTime>633</TotalTime>
  <Words>3679</Words>
  <Application>Microsoft Office PowerPoint</Application>
  <PresentationFormat>Widescreen</PresentationFormat>
  <Paragraphs>291</Paragraphs>
  <Slides>40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40</vt:i4>
      </vt:variant>
    </vt:vector>
  </HeadingPairs>
  <TitlesOfParts>
    <vt:vector size="45" baseType="lpstr">
      <vt:lpstr>2  Nazanin</vt:lpstr>
      <vt:lpstr>B Nazanin</vt:lpstr>
      <vt:lpstr>Calibri</vt:lpstr>
      <vt:lpstr>Garamond</vt:lpstr>
      <vt:lpstr>Savon</vt:lpstr>
      <vt:lpstr>بررسی وجودTMD </vt:lpstr>
      <vt:lpstr>PowerPoint Presentation</vt:lpstr>
      <vt:lpstr>PowerPoint Presentation</vt:lpstr>
      <vt:lpstr>PowerPoint Presentation</vt:lpstr>
      <vt:lpstr>PowerPoint Presentation</vt:lpstr>
      <vt:lpstr>PowerPoint Presentation</vt:lpstr>
      <vt:lpstr>PowerPoint Presentation</vt:lpstr>
      <vt:lpstr>لیگامان ها:</vt:lpstr>
      <vt:lpstr>PowerPoint Presentation</vt:lpstr>
      <vt:lpstr>PowerPoint Presentation</vt:lpstr>
      <vt:lpstr>PowerPoint Presentation</vt:lpstr>
      <vt:lpstr>PowerPoint Presentation</vt:lpstr>
      <vt:lpstr>PowerPoint Presentation</vt:lpstr>
      <vt:lpstr>PowerPoint Presentation</vt:lpstr>
      <vt:lpstr>عضلات: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معاینه:</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بررسی وجود  TMD</dc:title>
  <dc:creator>dr.bahrami</dc:creator>
  <cp:lastModifiedBy>TechnoDarvish</cp:lastModifiedBy>
  <cp:revision>33</cp:revision>
  <dcterms:created xsi:type="dcterms:W3CDTF">2024-10-19T05:11:45Z</dcterms:created>
  <dcterms:modified xsi:type="dcterms:W3CDTF">2025-11-04T18:30:25Z</dcterms:modified>
</cp:coreProperties>
</file>